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Playfair Display"/>
      <p:regular r:id="rId59"/>
      <p:bold r:id="rId60"/>
      <p:italic r:id="rId61"/>
      <p:boldItalic r:id="rId62"/>
    </p:embeddedFont>
    <p:embeddedFont>
      <p:font typeface="Lato"/>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layfairDisplay-boldItalic.fntdata"/><Relationship Id="rId61" Type="http://schemas.openxmlformats.org/officeDocument/2006/relationships/font" Target="fonts/PlayfairDisplay-italic.fntdata"/><Relationship Id="rId20" Type="http://schemas.openxmlformats.org/officeDocument/2006/relationships/slide" Target="slides/slide15.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7.xml"/><Relationship Id="rId66" Type="http://schemas.openxmlformats.org/officeDocument/2006/relationships/font" Target="fonts/Lato-boldItalic.fntdata"/><Relationship Id="rId21" Type="http://schemas.openxmlformats.org/officeDocument/2006/relationships/slide" Target="slides/slide16.xml"/><Relationship Id="rId65" Type="http://schemas.openxmlformats.org/officeDocument/2006/relationships/font" Target="fonts/Lato-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layfairDisplay-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PlayfairDisplay-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b62f0b8d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b62f0b8d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905666977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905666977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905666977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905666977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events in yellow took place during Abd el-Kader’s lifetime.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0566697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0566697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05666977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05666977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11 of the 16 events happened during AEK’s lifetime, 11 is a perfect score. (Take a few minutes to go back through Slides 10-12, focusing on the events in yellow. These are the events that happened in the U.S. during Abd el-Kader’s lifetime.)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0566697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0566697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previous activity helped us place Abd el-Kader in time. Now let’s look at some images of present-day Algeria. Which photographs look as if they could be taken in Iowa? Elsewhere in the United States? Which photos are completely different from anything in our country?</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0736a34c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0736a34c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Hoggar National Park, Algeria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90736a34cc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90736a34cc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Algiers, Algeria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0736a34cc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90736a34cc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Tipaza, Algeria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90736a34cc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90736a34cc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Camel trek in the Sahara, Algeria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0736a34cc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0736a34cc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Oran, Algeria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lesson, we’ll be heading back in time to learn about an extraordinary Muslim hero named Abd el-Kader.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90736a34cc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90736a34cc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Sidi M’Cid Bridge, Constantine, Algeria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0736a34cc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0736a34cc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Potato farming with circular irrigation, El Oued, Algeria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90736a34cc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90736a34cc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Harvesting strawberries in Algeria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90736a34cc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90736a34cc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market, Algiers, Algeria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90736a34cc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90736a34cc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Oran, Algeria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90736a34cc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90736a34cc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Lalla Khedidja, Algeria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9040b6268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9040b6268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05666977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05666977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91b5780d9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91b5780d9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94b685cf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94b685cf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By the time of Abd el-Kader’s birth, the Ottoman Empire was greatly reduced, and the Ottomans (Turks) were pulling out of northern Africa. France was anxious to hurry the remaining Ottomans along and establish a presence themselves. France attacked the port city of Algiers in 1830.</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0736a34cc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0736a34cc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Has anyone heard of Abd el-Kader? Can you guess from looking at these images when he lived, and where?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040b6268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040b6268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group discussion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9040b62685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9040b62685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9040b6268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9040b6268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Abd el-Kader had a huge “immediate” family, including at least two older brothers, three wives, and six children. The small grouping shown here are among the most influential in the emir’s life.</a:t>
            </a:r>
            <a:endParaRPr>
              <a:solidFill>
                <a:srgbClr val="FF00FF"/>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9040b62685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9040b62685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1b5780d9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91b5780d9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93a941770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93a941770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this slide with extension activity on the Arabian horse.)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91b5780d9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91b5780d9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3a941770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3a941770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we’re going to follow Abd el-Kader into adulthood… and learn why the founders of a northeast Iowa town chose to name their town after him!</a:t>
            </a:r>
            <a:endParaRPr>
              <a:highlight>
                <a:srgbClr val="FFFF00"/>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93a941770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93a941770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two images of Abd el-Kader. The first is a statue of the Emir, created in 1987. It stands in the port city of Algiers, Algeria. The second image is a portrait of Abd el-Kader, painted during his lifetime, by the French painter Jean Baptiste Ange Tissier. The portrait hangs in the museum at the Palace of Versailles in France. Examine the two images. What details do you notice in each? How do the two pieces reflect the artists’ views of Abd el-Kader?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91b5780d9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91b5780d9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learned about Abd el-Kader’s childhood, especially how his parents made sure he had the skills for leadership. (Ask students to refer to their Venn diagrams. Consider having volunteers share skills from Abd el-Kader’s side of the diagram they felt would help prepare him for leadership. Students should briefly justify their claims.) We’ve also learned that the French were actively trying to colonize Algeria. Let’s see what adulthood has in store for Abd el-Kader.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905666977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905666977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13eb3ce2e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13eb3ce2e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several slides contain a brief biography of Abd el-Kader. We’ll be going through it twice. Please put down your pencils and listen during the first reading. You’ll have time to fill in the worksheet during the second reading.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e13eb3ce2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e13eb3ce2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f78c44bb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f78c44bb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e13eb3ce2e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e13eb3ce2e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e13eb3ce2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e13eb3ce2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13eb3ce2e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13eb3ce2e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13eb3ce2e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13eb3ce2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f78c44bb0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f78c44bb0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13eb3ce2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e13eb3ce2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13eb3ce2e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e13eb3ce2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040b626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040b626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Abd el-Kader lived in the Regency of Algiers, which was part of what we now call Algeria (blue arrow). At the time of Abd el-Kader’s birth (1808), the Regency of Algiers was part of the Ottoman Empire. At its height, the Ottoman Empire circled much of the Mediterranean Sea, but by the 19th century, the Empire was weak. The capital of the Ottoman Empire was in Constantinople, now Istanbul, Turkey (pink arrow). We’ll be talking more about the Ottoman Empire later in this lesson.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13eb3ce2e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13eb3ce2e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13eb3ce2e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e13eb3ce2e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9b5b507c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9b5b507c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9fd0ded2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9fd0ded2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0736a34cc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0736a34cc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1808-1883: What was happening in the United States during this time?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05666977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05666977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this slide if necessary before continuing to the activity on Slides 6-12. Students might want to jot down these dates.)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0736a34cc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0736a34cc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next three slides are listed 16 events from U.S. history. On a piece of scrap paper (or the back of something else), write down the numbers of the events you think took place during Abd el-Kader’s lifetime. Some of these are events that you may not have learned about yet. That’s OK. We’re just trying to place Abd el-Kader in time.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9040b62685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9040b62685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0.jp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67" name="Shape 67"/>
        <p:cNvGrpSpPr/>
        <p:nvPr/>
      </p:nvGrpSpPr>
      <p:grpSpPr>
        <a:xfrm>
          <a:off x="0" y="0"/>
          <a:ext cx="0" cy="0"/>
          <a:chOff x="0" y="0"/>
          <a:chExt cx="0" cy="0"/>
        </a:xfrm>
      </p:grpSpPr>
      <p:sp>
        <p:nvSpPr>
          <p:cNvPr id="68" name="Google Shape;68;p13"/>
          <p:cNvSpPr txBox="1"/>
          <p:nvPr/>
        </p:nvSpPr>
        <p:spPr>
          <a:xfrm>
            <a:off x="737750" y="768925"/>
            <a:ext cx="4291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Lato"/>
                <a:ea typeface="Lato"/>
                <a:cs typeface="Lato"/>
                <a:sym typeface="Lato"/>
              </a:rPr>
              <a:t>Slides: Lesson Three</a:t>
            </a:r>
            <a:endParaRPr sz="2000">
              <a:latin typeface="Lato"/>
              <a:ea typeface="Lato"/>
              <a:cs typeface="Lato"/>
              <a:sym typeface="Lato"/>
            </a:endParaRPr>
          </a:p>
        </p:txBody>
      </p:sp>
      <p:sp>
        <p:nvSpPr>
          <p:cNvPr id="69" name="Google Shape;69;p13"/>
          <p:cNvSpPr txBox="1"/>
          <p:nvPr/>
        </p:nvSpPr>
        <p:spPr>
          <a:xfrm>
            <a:off x="789700" y="1724900"/>
            <a:ext cx="7398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Lato"/>
                <a:ea typeface="Lato"/>
                <a:cs typeface="Lato"/>
                <a:sym typeface="Lato"/>
              </a:rPr>
              <a:t>Important: </a:t>
            </a:r>
            <a:r>
              <a:rPr lang="en" sz="2000">
                <a:latin typeface="Lato"/>
                <a:ea typeface="Lato"/>
                <a:cs typeface="Lato"/>
                <a:sym typeface="Lato"/>
              </a:rPr>
              <a:t>Use Presenter View to see speaker notes/suggested teacher script. (Go to lower left corner, click on the circle with three dots, and select “Use Presenter View.”)</a:t>
            </a:r>
            <a:endParaRPr>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26" name="Shape 126"/>
        <p:cNvGrpSpPr/>
        <p:nvPr/>
      </p:nvGrpSpPr>
      <p:grpSpPr>
        <a:xfrm>
          <a:off x="0" y="0"/>
          <a:ext cx="0" cy="0"/>
          <a:chOff x="0" y="0"/>
          <a:chExt cx="0" cy="0"/>
        </a:xfrm>
      </p:grpSpPr>
      <p:sp>
        <p:nvSpPr>
          <p:cNvPr id="127" name="Google Shape;127;p22"/>
          <p:cNvSpPr txBox="1"/>
          <p:nvPr/>
        </p:nvSpPr>
        <p:spPr>
          <a:xfrm>
            <a:off x="382100" y="431075"/>
            <a:ext cx="8415600" cy="44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8" name="Google Shape;128;p22"/>
          <p:cNvSpPr txBox="1"/>
          <p:nvPr/>
        </p:nvSpPr>
        <p:spPr>
          <a:xfrm>
            <a:off x="293925" y="274325"/>
            <a:ext cx="8650800" cy="47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Lato"/>
                <a:ea typeface="Lato"/>
                <a:cs typeface="Lato"/>
                <a:sym typeface="Lato"/>
              </a:rPr>
              <a:t>Which of these events took place during Abd el-Kader’s lifetime (1808-1883)?</a:t>
            </a:r>
            <a:endParaRPr sz="2800">
              <a:solidFill>
                <a:schemeClr val="dk1"/>
              </a:solidFill>
              <a:latin typeface="Lato"/>
              <a:ea typeface="Lato"/>
              <a:cs typeface="Lato"/>
              <a:sym typeface="Lato"/>
            </a:endParaRPr>
          </a:p>
          <a:p>
            <a:pPr indent="0" lvl="0" marL="0" rtl="0" algn="l">
              <a:spcBef>
                <a:spcPts val="0"/>
              </a:spcBef>
              <a:spcAft>
                <a:spcPts val="0"/>
              </a:spcAft>
              <a:buNone/>
            </a:pPr>
            <a:r>
              <a:t/>
            </a:r>
            <a:endParaRPr sz="20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13. Blue jeans invented</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14. Work begins on Mt Rushmore</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15. Coca-Cola first sold in a bottle</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16. Brooklyn Bridge opens</a:t>
            </a:r>
            <a:endParaRPr sz="2800">
              <a:solidFill>
                <a:schemeClr val="dk1"/>
              </a:solidFill>
              <a:latin typeface="Lato"/>
              <a:ea typeface="Lato"/>
              <a:cs typeface="Lato"/>
              <a:sym typeface="Lato"/>
            </a:endParaRPr>
          </a:p>
          <a:p>
            <a:pPr indent="0" lvl="0" marL="457200" rtl="0" algn="l">
              <a:spcBef>
                <a:spcPts val="0"/>
              </a:spcBef>
              <a:spcAft>
                <a:spcPts val="0"/>
              </a:spcAft>
              <a:buNone/>
            </a:pPr>
            <a:r>
              <a:t/>
            </a:r>
            <a:endParaRPr sz="280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32" name="Shape 132"/>
        <p:cNvGrpSpPr/>
        <p:nvPr/>
      </p:nvGrpSpPr>
      <p:grpSpPr>
        <a:xfrm>
          <a:off x="0" y="0"/>
          <a:ext cx="0" cy="0"/>
          <a:chOff x="0" y="0"/>
          <a:chExt cx="0" cy="0"/>
        </a:xfrm>
      </p:grpSpPr>
      <p:sp>
        <p:nvSpPr>
          <p:cNvPr id="133" name="Google Shape;133;p23"/>
          <p:cNvSpPr txBox="1"/>
          <p:nvPr/>
        </p:nvSpPr>
        <p:spPr>
          <a:xfrm>
            <a:off x="155875" y="207825"/>
            <a:ext cx="8707500" cy="47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Lato"/>
                <a:ea typeface="Lato"/>
                <a:cs typeface="Lato"/>
                <a:sym typeface="Lato"/>
              </a:rPr>
              <a:t>Which of these events took place during Abd el-Kader’s lifetime (1808-1883)?</a:t>
            </a:r>
            <a:endParaRPr sz="2800">
              <a:solidFill>
                <a:srgbClr val="FFFFFF"/>
              </a:solidFill>
              <a:latin typeface="Lato"/>
              <a:ea typeface="Lato"/>
              <a:cs typeface="Lato"/>
              <a:sym typeface="Lato"/>
            </a:endParaRPr>
          </a:p>
          <a:p>
            <a:pPr indent="0" lvl="0" marL="0" rtl="0" algn="l">
              <a:spcBef>
                <a:spcPts val="0"/>
              </a:spcBef>
              <a:spcAft>
                <a:spcPts val="0"/>
              </a:spcAft>
              <a:buNone/>
            </a:pPr>
            <a:r>
              <a:t/>
            </a:r>
            <a:endParaRPr sz="1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Tobacco farmer John Rolfe marries Pocohontas (1614) </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00"/>
              </a:buClr>
              <a:buSzPts val="2600"/>
              <a:buFont typeface="Lato"/>
              <a:buAutoNum type="arabicPeriod"/>
            </a:pPr>
            <a:r>
              <a:rPr lang="en" sz="2600">
                <a:solidFill>
                  <a:srgbClr val="FFFF00"/>
                </a:solidFill>
                <a:latin typeface="Lato"/>
                <a:ea typeface="Lato"/>
                <a:cs typeface="Lato"/>
                <a:sym typeface="Lato"/>
              </a:rPr>
              <a:t>James Madison becomes 4th president (1809)</a:t>
            </a:r>
            <a:endParaRPr sz="2600">
              <a:solidFill>
                <a:srgbClr val="FFFF00"/>
              </a:solidFill>
              <a:latin typeface="Lato"/>
              <a:ea typeface="Lato"/>
              <a:cs typeface="Lato"/>
              <a:sym typeface="Lato"/>
            </a:endParaRPr>
          </a:p>
          <a:p>
            <a:pPr indent="-393700" lvl="0" marL="914400" rtl="0" algn="l">
              <a:spcBef>
                <a:spcPts val="0"/>
              </a:spcBef>
              <a:spcAft>
                <a:spcPts val="0"/>
              </a:spcAft>
              <a:buClr>
                <a:srgbClr val="FFFF00"/>
              </a:buClr>
              <a:buSzPts val="2600"/>
              <a:buFont typeface="Lato"/>
              <a:buAutoNum type="arabicPeriod"/>
            </a:pPr>
            <a:r>
              <a:rPr lang="en" sz="2600">
                <a:solidFill>
                  <a:srgbClr val="FFFF00"/>
                </a:solidFill>
                <a:latin typeface="Lato"/>
                <a:ea typeface="Lato"/>
                <a:cs typeface="Lato"/>
                <a:sym typeface="Lato"/>
              </a:rPr>
              <a:t>The Oregon Trail (1843)</a:t>
            </a:r>
            <a:endParaRPr sz="2600">
              <a:solidFill>
                <a:srgbClr val="FFFF00"/>
              </a:solidFill>
              <a:latin typeface="Lato"/>
              <a:ea typeface="Lato"/>
              <a:cs typeface="Lato"/>
              <a:sym typeface="Lato"/>
            </a:endParaRPr>
          </a:p>
          <a:p>
            <a:pPr indent="-393700" lvl="0" marL="914400" rtl="0" algn="l">
              <a:spcBef>
                <a:spcPts val="0"/>
              </a:spcBef>
              <a:spcAft>
                <a:spcPts val="0"/>
              </a:spcAft>
              <a:buClr>
                <a:srgbClr val="FFFF00"/>
              </a:buClr>
              <a:buSzPts val="2600"/>
              <a:buFont typeface="Lato"/>
              <a:buAutoNum type="arabicPeriod"/>
            </a:pPr>
            <a:r>
              <a:rPr lang="en" sz="2600">
                <a:solidFill>
                  <a:srgbClr val="FFFF00"/>
                </a:solidFill>
                <a:latin typeface="Lato"/>
                <a:ea typeface="Lato"/>
                <a:cs typeface="Lato"/>
                <a:sym typeface="Lato"/>
              </a:rPr>
              <a:t>Baseball rules defined for the first time (1845)</a:t>
            </a:r>
            <a:endParaRPr sz="2600">
              <a:solidFill>
                <a:srgbClr val="FFFF00"/>
              </a:solidFill>
              <a:latin typeface="Lato"/>
              <a:ea typeface="Lato"/>
              <a:cs typeface="Lato"/>
              <a:sym typeface="Lato"/>
            </a:endParaRPr>
          </a:p>
          <a:p>
            <a:pPr indent="-393700" lvl="0" marL="914400" rtl="0" algn="l">
              <a:spcBef>
                <a:spcPts val="0"/>
              </a:spcBef>
              <a:spcAft>
                <a:spcPts val="0"/>
              </a:spcAft>
              <a:buClr>
                <a:srgbClr val="FFFF00"/>
              </a:buClr>
              <a:buSzPts val="2600"/>
              <a:buFont typeface="Lato"/>
              <a:buAutoNum type="arabicPeriod"/>
            </a:pPr>
            <a:r>
              <a:rPr lang="en" sz="2600">
                <a:solidFill>
                  <a:srgbClr val="FFFF00"/>
                </a:solidFill>
                <a:latin typeface="Lato"/>
                <a:ea typeface="Lato"/>
                <a:cs typeface="Lato"/>
                <a:sym typeface="Lato"/>
              </a:rPr>
              <a:t>Iowa becomes the 29th state (1846)</a:t>
            </a:r>
            <a:endParaRPr sz="2600">
              <a:solidFill>
                <a:srgbClr val="FFFF00"/>
              </a:solidFill>
              <a:latin typeface="Lato"/>
              <a:ea typeface="Lato"/>
              <a:cs typeface="Lato"/>
              <a:sym typeface="Lato"/>
            </a:endParaRPr>
          </a:p>
          <a:p>
            <a:pPr indent="-393700" lvl="0" marL="914400" rtl="0" algn="l">
              <a:spcBef>
                <a:spcPts val="0"/>
              </a:spcBef>
              <a:spcAft>
                <a:spcPts val="0"/>
              </a:spcAft>
              <a:buClr>
                <a:srgbClr val="FFFF00"/>
              </a:buClr>
              <a:buSzPts val="2600"/>
              <a:buFont typeface="Lato"/>
              <a:buAutoNum type="arabicPeriod"/>
            </a:pPr>
            <a:r>
              <a:rPr lang="en" sz="2800">
                <a:solidFill>
                  <a:srgbClr val="FFFF00"/>
                </a:solidFill>
                <a:latin typeface="Lato"/>
                <a:ea typeface="Lato"/>
                <a:cs typeface="Lato"/>
                <a:sym typeface="Lato"/>
              </a:rPr>
              <a:t>California Gold Rush begins (1848)</a:t>
            </a:r>
            <a:endParaRPr sz="2800">
              <a:solidFill>
                <a:srgbClr val="FFFF00"/>
              </a:solidFill>
              <a:latin typeface="Lato"/>
              <a:ea typeface="Lato"/>
              <a:cs typeface="Lato"/>
              <a:sym typeface="Lato"/>
            </a:endParaRPr>
          </a:p>
          <a:p>
            <a:pPr indent="0" lvl="0" marL="914400" rtl="0" algn="l">
              <a:spcBef>
                <a:spcPts val="0"/>
              </a:spcBef>
              <a:spcAft>
                <a:spcPts val="0"/>
              </a:spcAft>
              <a:buNone/>
            </a:pPr>
            <a:r>
              <a:t/>
            </a:r>
            <a:endParaRPr sz="2600">
              <a:solidFill>
                <a:srgbClr val="FFFF00"/>
              </a:solidFill>
              <a:latin typeface="Lato"/>
              <a:ea typeface="Lato"/>
              <a:cs typeface="Lato"/>
              <a:sym typeface="Lato"/>
            </a:endParaRPr>
          </a:p>
          <a:p>
            <a:pPr indent="0" lvl="0" marL="0" rtl="0" algn="l">
              <a:spcBef>
                <a:spcPts val="0"/>
              </a:spcBef>
              <a:spcAft>
                <a:spcPts val="0"/>
              </a:spcAft>
              <a:buNone/>
            </a:pPr>
            <a:r>
              <a:t/>
            </a:r>
            <a:endParaRPr sz="2600">
              <a:solidFill>
                <a:srgbClr val="FFFFFF"/>
              </a:solidFill>
              <a:latin typeface="Lato"/>
              <a:ea typeface="Lato"/>
              <a:cs typeface="Lato"/>
              <a:sym typeface="Lato"/>
            </a:endParaRPr>
          </a:p>
          <a:p>
            <a:pPr indent="0" lvl="0" marL="914400" rtl="0" algn="l">
              <a:spcBef>
                <a:spcPts val="0"/>
              </a:spcBef>
              <a:spcAft>
                <a:spcPts val="0"/>
              </a:spcAft>
              <a:buNone/>
            </a:pPr>
            <a:r>
              <a:t/>
            </a:r>
            <a:endParaRPr sz="28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37" name="Shape 137"/>
        <p:cNvGrpSpPr/>
        <p:nvPr/>
      </p:nvGrpSpPr>
      <p:grpSpPr>
        <a:xfrm>
          <a:off x="0" y="0"/>
          <a:ext cx="0" cy="0"/>
          <a:chOff x="0" y="0"/>
          <a:chExt cx="0" cy="0"/>
        </a:xfrm>
      </p:grpSpPr>
      <p:sp>
        <p:nvSpPr>
          <p:cNvPr id="138" name="Google Shape;138;p24"/>
          <p:cNvSpPr txBox="1"/>
          <p:nvPr/>
        </p:nvSpPr>
        <p:spPr>
          <a:xfrm>
            <a:off x="382100" y="431075"/>
            <a:ext cx="8415600" cy="44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39" name="Google Shape;139;p24"/>
          <p:cNvSpPr txBox="1"/>
          <p:nvPr/>
        </p:nvSpPr>
        <p:spPr>
          <a:xfrm>
            <a:off x="156750" y="169100"/>
            <a:ext cx="8787900" cy="48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Lato"/>
                <a:ea typeface="Lato"/>
                <a:cs typeface="Lato"/>
                <a:sym typeface="Lato"/>
              </a:rPr>
              <a:t>Which of these events took place during Abd el-Kader’s lifetime (1808-1883)?</a:t>
            </a:r>
            <a:endParaRPr sz="2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7</a:t>
            </a:r>
            <a:r>
              <a:rPr lang="en" sz="2800">
                <a:solidFill>
                  <a:schemeClr val="dk1"/>
                </a:solidFill>
                <a:latin typeface="Lato"/>
                <a:ea typeface="Lato"/>
                <a:cs typeface="Lato"/>
                <a:sym typeface="Lato"/>
              </a:rPr>
              <a:t>.   George Washington dies (1799)</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8</a:t>
            </a:r>
            <a:r>
              <a:rPr lang="en" sz="2800">
                <a:solidFill>
                  <a:srgbClr val="FFFF00"/>
                </a:solidFill>
                <a:latin typeface="Lato"/>
                <a:ea typeface="Lato"/>
                <a:cs typeface="Lato"/>
                <a:sym typeface="Lato"/>
              </a:rPr>
              <a:t>. </a:t>
            </a:r>
            <a:r>
              <a:rPr lang="en" sz="2500">
                <a:solidFill>
                  <a:srgbClr val="FFFF00"/>
                </a:solidFill>
                <a:latin typeface="Lato"/>
                <a:ea typeface="Lato"/>
                <a:cs typeface="Lato"/>
                <a:sym typeface="Lato"/>
              </a:rPr>
              <a:t>Abraham Lincoln becomes the 16th president (1861)</a:t>
            </a:r>
            <a:endParaRPr sz="2500">
              <a:solidFill>
                <a:srgbClr val="FFFF00"/>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9</a:t>
            </a:r>
            <a:r>
              <a:rPr lang="en" sz="2800">
                <a:solidFill>
                  <a:srgbClr val="FFFF00"/>
                </a:solidFill>
                <a:latin typeface="Lato"/>
                <a:ea typeface="Lato"/>
                <a:cs typeface="Lato"/>
                <a:sym typeface="Lato"/>
              </a:rPr>
              <a:t>. Beginning of the U.S. Civil War (1861)</a:t>
            </a:r>
            <a:endParaRPr sz="2800">
              <a:solidFill>
                <a:srgbClr val="FFFF00"/>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10. Abraham Lincoln assassinated (1865)</a:t>
            </a:r>
            <a:endParaRPr sz="2800">
              <a:solidFill>
                <a:srgbClr val="FFFF00"/>
              </a:solidFill>
              <a:latin typeface="Lato"/>
              <a:ea typeface="Lato"/>
              <a:cs typeface="Lato"/>
              <a:sym typeface="Lato"/>
            </a:endParaRPr>
          </a:p>
          <a:p>
            <a:pPr indent="0" lvl="0" marL="457200" rtl="0" algn="l">
              <a:spcBef>
                <a:spcPts val="0"/>
              </a:spcBef>
              <a:spcAft>
                <a:spcPts val="0"/>
              </a:spcAft>
              <a:buNone/>
            </a:pPr>
            <a:r>
              <a:rPr lang="en" sz="2800">
                <a:solidFill>
                  <a:srgbClr val="FFFFFF"/>
                </a:solidFill>
                <a:latin typeface="Lato"/>
                <a:ea typeface="Lato"/>
                <a:cs typeface="Lato"/>
                <a:sym typeface="Lato"/>
              </a:rPr>
              <a:t>11. First baseball World Series (1903)</a:t>
            </a:r>
            <a:endParaRPr sz="2800">
              <a:solidFill>
                <a:srgbClr val="FFFFFF"/>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12. Yellowstone National Park established (1872)</a:t>
            </a:r>
            <a:endParaRPr sz="2800">
              <a:solidFill>
                <a:srgbClr val="FFFF00"/>
              </a:solidFill>
              <a:latin typeface="Lato"/>
              <a:ea typeface="Lato"/>
              <a:cs typeface="Lato"/>
              <a:sym typeface="Lato"/>
            </a:endParaRPr>
          </a:p>
          <a:p>
            <a:pPr indent="0" lvl="0" marL="457200" rtl="0" algn="l">
              <a:spcBef>
                <a:spcPts val="0"/>
              </a:spcBef>
              <a:spcAft>
                <a:spcPts val="0"/>
              </a:spcAft>
              <a:buNone/>
            </a:pPr>
            <a:r>
              <a:t/>
            </a:r>
            <a:endParaRPr sz="2800">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43" name="Shape 143"/>
        <p:cNvGrpSpPr/>
        <p:nvPr/>
      </p:nvGrpSpPr>
      <p:grpSpPr>
        <a:xfrm>
          <a:off x="0" y="0"/>
          <a:ext cx="0" cy="0"/>
          <a:chOff x="0" y="0"/>
          <a:chExt cx="0" cy="0"/>
        </a:xfrm>
      </p:grpSpPr>
      <p:sp>
        <p:nvSpPr>
          <p:cNvPr id="144" name="Google Shape;144;p25"/>
          <p:cNvSpPr txBox="1"/>
          <p:nvPr/>
        </p:nvSpPr>
        <p:spPr>
          <a:xfrm>
            <a:off x="382100" y="431075"/>
            <a:ext cx="8415600" cy="44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45" name="Google Shape;145;p25"/>
          <p:cNvSpPr txBox="1"/>
          <p:nvPr/>
        </p:nvSpPr>
        <p:spPr>
          <a:xfrm>
            <a:off x="293925" y="274325"/>
            <a:ext cx="8650800" cy="47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Lato"/>
                <a:ea typeface="Lato"/>
                <a:cs typeface="Lato"/>
                <a:sym typeface="Lato"/>
              </a:rPr>
              <a:t>Which of these events took place during Abd el-Kader’s lifetime (1808-1883)?</a:t>
            </a:r>
            <a:endParaRPr sz="2800">
              <a:solidFill>
                <a:schemeClr val="dk1"/>
              </a:solidFill>
              <a:latin typeface="Lato"/>
              <a:ea typeface="Lato"/>
              <a:cs typeface="Lato"/>
              <a:sym typeface="Lato"/>
            </a:endParaRPr>
          </a:p>
          <a:p>
            <a:pPr indent="0" lvl="0" marL="0" rtl="0" algn="l">
              <a:spcBef>
                <a:spcPts val="0"/>
              </a:spcBef>
              <a:spcAft>
                <a:spcPts val="0"/>
              </a:spcAft>
              <a:buNone/>
            </a:pPr>
            <a:r>
              <a:t/>
            </a:r>
            <a:endParaRPr sz="2000">
              <a:solidFill>
                <a:schemeClr val="dk1"/>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13. Blue jeans invented (1873)</a:t>
            </a:r>
            <a:endParaRPr sz="2800">
              <a:solidFill>
                <a:srgbClr val="FFFF00"/>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14. Work begins on Mt Rushmore (1927)</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15. Coca-Cola first sold in a bottle (1894)</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rgbClr val="FFFF00"/>
                </a:solidFill>
                <a:latin typeface="Lato"/>
                <a:ea typeface="Lato"/>
                <a:cs typeface="Lato"/>
                <a:sym typeface="Lato"/>
              </a:rPr>
              <a:t>16. Brooklyn Bridge opens (1883)</a:t>
            </a:r>
            <a:endParaRPr sz="2800">
              <a:solidFill>
                <a:srgbClr val="FFFF00"/>
              </a:solidFill>
              <a:latin typeface="Lato"/>
              <a:ea typeface="Lato"/>
              <a:cs typeface="Lato"/>
              <a:sym typeface="Lato"/>
            </a:endParaRPr>
          </a:p>
          <a:p>
            <a:pPr indent="0" lvl="0" marL="457200" rtl="0" algn="l">
              <a:spcBef>
                <a:spcPts val="0"/>
              </a:spcBef>
              <a:spcAft>
                <a:spcPts val="0"/>
              </a:spcAft>
              <a:buNone/>
            </a:pPr>
            <a:r>
              <a:t/>
            </a:r>
            <a:endParaRPr sz="2800">
              <a:solidFill>
                <a:schemeClr val="dk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49" name="Shape 149"/>
        <p:cNvGrpSpPr/>
        <p:nvPr/>
      </p:nvGrpSpPr>
      <p:grpSpPr>
        <a:xfrm>
          <a:off x="0" y="0"/>
          <a:ext cx="0" cy="0"/>
          <a:chOff x="0" y="0"/>
          <a:chExt cx="0" cy="0"/>
        </a:xfrm>
      </p:grpSpPr>
      <p:pic>
        <p:nvPicPr>
          <p:cNvPr id="150" name="Google Shape;150;p26"/>
          <p:cNvPicPr preferRelativeResize="0"/>
          <p:nvPr/>
        </p:nvPicPr>
        <p:blipFill>
          <a:blip r:embed="rId3">
            <a:alphaModFix/>
          </a:blip>
          <a:stretch>
            <a:fillRect/>
          </a:stretch>
        </p:blipFill>
        <p:spPr>
          <a:xfrm>
            <a:off x="152400" y="242038"/>
            <a:ext cx="8839199" cy="4659423"/>
          </a:xfrm>
          <a:prstGeom prst="rect">
            <a:avLst/>
          </a:prstGeom>
          <a:noFill/>
          <a:ln>
            <a:noFill/>
          </a:ln>
        </p:spPr>
      </p:pic>
      <p:sp>
        <p:nvSpPr>
          <p:cNvPr id="151" name="Google Shape;151;p26"/>
          <p:cNvSpPr txBox="1"/>
          <p:nvPr/>
        </p:nvSpPr>
        <p:spPr>
          <a:xfrm>
            <a:off x="1900650" y="1626325"/>
            <a:ext cx="15090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ato"/>
                <a:ea typeface="Lato"/>
                <a:cs typeface="Lato"/>
                <a:sym typeface="Lato"/>
              </a:rPr>
              <a:t>Mediterranean Sea</a:t>
            </a:r>
            <a:endParaRPr sz="12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55" name="Shape 155"/>
        <p:cNvGrpSpPr/>
        <p:nvPr/>
      </p:nvGrpSpPr>
      <p:grpSpPr>
        <a:xfrm>
          <a:off x="0" y="0"/>
          <a:ext cx="0" cy="0"/>
          <a:chOff x="0" y="0"/>
          <a:chExt cx="0" cy="0"/>
        </a:xfrm>
      </p:grpSpPr>
      <p:pic>
        <p:nvPicPr>
          <p:cNvPr id="156" name="Google Shape;156;p27"/>
          <p:cNvPicPr preferRelativeResize="0"/>
          <p:nvPr/>
        </p:nvPicPr>
        <p:blipFill>
          <a:blip r:embed="rId3">
            <a:alphaModFix/>
          </a:blip>
          <a:stretch>
            <a:fillRect/>
          </a:stretch>
        </p:blipFill>
        <p:spPr>
          <a:xfrm>
            <a:off x="622675" y="103425"/>
            <a:ext cx="7526866"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60" name="Shape 160"/>
        <p:cNvGrpSpPr/>
        <p:nvPr/>
      </p:nvGrpSpPr>
      <p:grpSpPr>
        <a:xfrm>
          <a:off x="0" y="0"/>
          <a:ext cx="0" cy="0"/>
          <a:chOff x="0" y="0"/>
          <a:chExt cx="0" cy="0"/>
        </a:xfrm>
      </p:grpSpPr>
      <p:pic>
        <p:nvPicPr>
          <p:cNvPr id="161" name="Google Shape;161;p28"/>
          <p:cNvPicPr preferRelativeResize="0"/>
          <p:nvPr/>
        </p:nvPicPr>
        <p:blipFill>
          <a:blip r:embed="rId3">
            <a:alphaModFix/>
          </a:blip>
          <a:stretch>
            <a:fillRect/>
          </a:stretch>
        </p:blipFill>
        <p:spPr>
          <a:xfrm>
            <a:off x="1415725" y="152400"/>
            <a:ext cx="6451599"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65" name="Shape 165"/>
        <p:cNvGrpSpPr/>
        <p:nvPr/>
      </p:nvGrpSpPr>
      <p:grpSpPr>
        <a:xfrm>
          <a:off x="0" y="0"/>
          <a:ext cx="0" cy="0"/>
          <a:chOff x="0" y="0"/>
          <a:chExt cx="0" cy="0"/>
        </a:xfrm>
      </p:grpSpPr>
      <p:pic>
        <p:nvPicPr>
          <p:cNvPr id="166" name="Google Shape;166;p29"/>
          <p:cNvPicPr preferRelativeResize="0"/>
          <p:nvPr/>
        </p:nvPicPr>
        <p:blipFill>
          <a:blip r:embed="rId3">
            <a:alphaModFix/>
          </a:blip>
          <a:stretch>
            <a:fillRect/>
          </a:stretch>
        </p:blipFill>
        <p:spPr>
          <a:xfrm>
            <a:off x="936625" y="152400"/>
            <a:ext cx="7270761"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1844326" y="632425"/>
            <a:ext cx="5314400" cy="351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1391650" y="152400"/>
            <a:ext cx="6505006" cy="4838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73" name="Shape 73"/>
        <p:cNvGrpSpPr/>
        <p:nvPr/>
      </p:nvGrpSpPr>
      <p:grpSpPr>
        <a:xfrm>
          <a:off x="0" y="0"/>
          <a:ext cx="0" cy="0"/>
          <a:chOff x="0" y="0"/>
          <a:chExt cx="0" cy="0"/>
        </a:xfrm>
      </p:grpSpPr>
      <p:sp>
        <p:nvSpPr>
          <p:cNvPr id="74" name="Google Shape;74;p14"/>
          <p:cNvSpPr txBox="1"/>
          <p:nvPr>
            <p:ph idx="4294967295" type="ctrTitle"/>
          </p:nvPr>
        </p:nvSpPr>
        <p:spPr>
          <a:xfrm>
            <a:off x="625500" y="1631375"/>
            <a:ext cx="7893000" cy="249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100"/>
          </a:p>
          <a:p>
            <a:pPr indent="0" lvl="0" marL="0" rtl="0" algn="ctr">
              <a:spcBef>
                <a:spcPts val="0"/>
              </a:spcBef>
              <a:spcAft>
                <a:spcPts val="0"/>
              </a:spcAft>
              <a:buNone/>
            </a:pPr>
            <a:r>
              <a:rPr lang="en" sz="4100"/>
              <a:t>Abd el-Kader to Elkader</a:t>
            </a:r>
            <a:endParaRPr sz="4100"/>
          </a:p>
          <a:p>
            <a:pPr indent="0" lvl="0" marL="0" rtl="0" algn="ctr">
              <a:spcBef>
                <a:spcPts val="0"/>
              </a:spcBef>
              <a:spcAft>
                <a:spcPts val="0"/>
              </a:spcAft>
              <a:buNone/>
            </a:pPr>
            <a:r>
              <a:t/>
            </a:r>
            <a:endParaRPr b="0" sz="1400"/>
          </a:p>
          <a:p>
            <a:pPr indent="0" lvl="0" marL="0" rtl="0" algn="ctr">
              <a:spcBef>
                <a:spcPts val="0"/>
              </a:spcBef>
              <a:spcAft>
                <a:spcPts val="0"/>
              </a:spcAft>
              <a:buNone/>
            </a:pPr>
            <a:r>
              <a:rPr b="0" lang="en" sz="1400"/>
              <a:t>revised 2021</a:t>
            </a:r>
            <a:endParaRPr b="0" sz="1400"/>
          </a:p>
        </p:txBody>
      </p:sp>
      <p:pic>
        <p:nvPicPr>
          <p:cNvPr id="75" name="Google Shape;75;p14"/>
          <p:cNvPicPr preferRelativeResize="0"/>
          <p:nvPr/>
        </p:nvPicPr>
        <p:blipFill>
          <a:blip r:embed="rId3">
            <a:alphaModFix/>
          </a:blip>
          <a:stretch>
            <a:fillRect/>
          </a:stretch>
        </p:blipFill>
        <p:spPr>
          <a:xfrm>
            <a:off x="6471075" y="339475"/>
            <a:ext cx="2194950" cy="647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80" name="Shape 180"/>
        <p:cNvGrpSpPr/>
        <p:nvPr/>
      </p:nvGrpSpPr>
      <p:grpSpPr>
        <a:xfrm>
          <a:off x="0" y="0"/>
          <a:ext cx="0" cy="0"/>
          <a:chOff x="0" y="0"/>
          <a:chExt cx="0" cy="0"/>
        </a:xfrm>
      </p:grpSpPr>
      <p:pic>
        <p:nvPicPr>
          <p:cNvPr id="181" name="Google Shape;181;p32"/>
          <p:cNvPicPr preferRelativeResize="0"/>
          <p:nvPr/>
        </p:nvPicPr>
        <p:blipFill>
          <a:blip r:embed="rId3">
            <a:alphaModFix/>
          </a:blip>
          <a:stretch>
            <a:fillRect/>
          </a:stretch>
        </p:blipFill>
        <p:spPr>
          <a:xfrm>
            <a:off x="877375" y="152400"/>
            <a:ext cx="6813679"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85" name="Shape 185"/>
        <p:cNvGrpSpPr/>
        <p:nvPr/>
      </p:nvGrpSpPr>
      <p:grpSpPr>
        <a:xfrm>
          <a:off x="0" y="0"/>
          <a:ext cx="0" cy="0"/>
          <a:chOff x="0" y="0"/>
          <a:chExt cx="0" cy="0"/>
        </a:xfrm>
      </p:grpSpPr>
      <p:pic>
        <p:nvPicPr>
          <p:cNvPr id="186" name="Google Shape;186;p33"/>
          <p:cNvPicPr preferRelativeResize="0"/>
          <p:nvPr/>
        </p:nvPicPr>
        <p:blipFill>
          <a:blip r:embed="rId3">
            <a:alphaModFix/>
          </a:blip>
          <a:stretch>
            <a:fillRect/>
          </a:stretch>
        </p:blipFill>
        <p:spPr>
          <a:xfrm>
            <a:off x="898350" y="152400"/>
            <a:ext cx="7168446" cy="4838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90"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1683674" y="485500"/>
            <a:ext cx="5776674" cy="3893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95" name="Shape 195"/>
        <p:cNvGrpSpPr/>
        <p:nvPr/>
      </p:nvGrpSpPr>
      <p:grpSpPr>
        <a:xfrm>
          <a:off x="0" y="0"/>
          <a:ext cx="0" cy="0"/>
          <a:chOff x="0" y="0"/>
          <a:chExt cx="0" cy="0"/>
        </a:xfrm>
      </p:grpSpPr>
      <p:pic>
        <p:nvPicPr>
          <p:cNvPr id="196" name="Google Shape;196;p35"/>
          <p:cNvPicPr preferRelativeResize="0"/>
          <p:nvPr/>
        </p:nvPicPr>
        <p:blipFill>
          <a:blip r:embed="rId3">
            <a:alphaModFix/>
          </a:blip>
          <a:stretch>
            <a:fillRect/>
          </a:stretch>
        </p:blipFill>
        <p:spPr>
          <a:xfrm>
            <a:off x="1484050" y="652025"/>
            <a:ext cx="6258800" cy="3746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00" name="Shape 200"/>
        <p:cNvGrpSpPr/>
        <p:nvPr/>
      </p:nvGrpSpPr>
      <p:grpSpPr>
        <a:xfrm>
          <a:off x="0" y="0"/>
          <a:ext cx="0" cy="0"/>
          <a:chOff x="0" y="0"/>
          <a:chExt cx="0" cy="0"/>
        </a:xfrm>
      </p:grpSpPr>
      <p:pic>
        <p:nvPicPr>
          <p:cNvPr id="201" name="Google Shape;201;p36"/>
          <p:cNvPicPr preferRelativeResize="0"/>
          <p:nvPr/>
        </p:nvPicPr>
        <p:blipFill>
          <a:blip r:embed="rId3">
            <a:alphaModFix/>
          </a:blip>
          <a:stretch>
            <a:fillRect/>
          </a:stretch>
        </p:blipFill>
        <p:spPr>
          <a:xfrm>
            <a:off x="282488" y="152400"/>
            <a:ext cx="8481017"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05" name="Shape 205"/>
        <p:cNvGrpSpPr/>
        <p:nvPr/>
      </p:nvGrpSpPr>
      <p:grpSpPr>
        <a:xfrm>
          <a:off x="0" y="0"/>
          <a:ext cx="0" cy="0"/>
          <a:chOff x="0" y="0"/>
          <a:chExt cx="0" cy="0"/>
        </a:xfrm>
      </p:grpSpPr>
      <p:pic>
        <p:nvPicPr>
          <p:cNvPr id="206" name="Google Shape;206;p37"/>
          <p:cNvPicPr preferRelativeResize="0"/>
          <p:nvPr/>
        </p:nvPicPr>
        <p:blipFill>
          <a:blip r:embed="rId3">
            <a:alphaModFix/>
          </a:blip>
          <a:stretch>
            <a:fillRect/>
          </a:stretch>
        </p:blipFill>
        <p:spPr>
          <a:xfrm>
            <a:off x="580038" y="740150"/>
            <a:ext cx="7983924" cy="366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10" name="Shape 210"/>
        <p:cNvGrpSpPr/>
        <p:nvPr/>
      </p:nvGrpSpPr>
      <p:grpSpPr>
        <a:xfrm>
          <a:off x="0" y="0"/>
          <a:ext cx="0" cy="0"/>
          <a:chOff x="0" y="0"/>
          <a:chExt cx="0" cy="0"/>
        </a:xfrm>
      </p:grpSpPr>
      <p:pic>
        <p:nvPicPr>
          <p:cNvPr id="211" name="Google Shape;211;p38"/>
          <p:cNvPicPr preferRelativeResize="0"/>
          <p:nvPr/>
        </p:nvPicPr>
        <p:blipFill>
          <a:blip r:embed="rId3">
            <a:alphaModFix/>
          </a:blip>
          <a:stretch>
            <a:fillRect/>
          </a:stretch>
        </p:blipFill>
        <p:spPr>
          <a:xfrm rot="10800000">
            <a:off x="2517675" y="152400"/>
            <a:ext cx="6451598" cy="4838699"/>
          </a:xfrm>
          <a:prstGeom prst="rect">
            <a:avLst/>
          </a:prstGeom>
          <a:noFill/>
          <a:ln>
            <a:noFill/>
          </a:ln>
        </p:spPr>
      </p:pic>
      <p:sp>
        <p:nvSpPr>
          <p:cNvPr id="212" name="Google Shape;212;p38"/>
          <p:cNvSpPr txBox="1"/>
          <p:nvPr/>
        </p:nvSpPr>
        <p:spPr>
          <a:xfrm>
            <a:off x="356675" y="3086100"/>
            <a:ext cx="3210000" cy="17568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Stop and reflect:</a:t>
            </a:r>
            <a:endParaRPr sz="1900">
              <a:latin typeface="Lato"/>
              <a:ea typeface="Lato"/>
              <a:cs typeface="Lato"/>
              <a:sym typeface="Lato"/>
            </a:endParaRPr>
          </a:p>
          <a:p>
            <a:pPr indent="0" lvl="0" marL="0" rtl="0" algn="l">
              <a:spcBef>
                <a:spcPts val="0"/>
              </a:spcBef>
              <a:spcAft>
                <a:spcPts val="0"/>
              </a:spcAft>
              <a:buNone/>
            </a:pPr>
            <a:r>
              <a:t/>
            </a:r>
            <a:endParaRPr sz="800">
              <a:latin typeface="Lato"/>
              <a:ea typeface="Lato"/>
              <a:cs typeface="Lato"/>
              <a:sym typeface="Lato"/>
            </a:endParaRPr>
          </a:p>
          <a:p>
            <a:pPr indent="0" lvl="0" marL="0" rtl="0" algn="l">
              <a:spcBef>
                <a:spcPts val="0"/>
              </a:spcBef>
              <a:spcAft>
                <a:spcPts val="0"/>
              </a:spcAft>
              <a:buNone/>
            </a:pPr>
            <a:r>
              <a:rPr lang="en" sz="1900">
                <a:latin typeface="Lato"/>
                <a:ea typeface="Lato"/>
                <a:cs typeface="Lato"/>
                <a:sym typeface="Lato"/>
              </a:rPr>
              <a:t>What can you say about 19th century Algeria, the time and place in which Abd el-Kader lived?</a:t>
            </a:r>
            <a:endParaRPr sz="19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16" name="Shape 216"/>
        <p:cNvGrpSpPr/>
        <p:nvPr/>
      </p:nvGrpSpPr>
      <p:grpSpPr>
        <a:xfrm>
          <a:off x="0" y="0"/>
          <a:ext cx="0" cy="0"/>
          <a:chOff x="0" y="0"/>
          <a:chExt cx="0" cy="0"/>
        </a:xfrm>
      </p:grpSpPr>
      <p:sp>
        <p:nvSpPr>
          <p:cNvPr id="217" name="Google Shape;217;p39"/>
          <p:cNvSpPr txBox="1"/>
          <p:nvPr>
            <p:ph idx="4294967295" type="ctrTitle"/>
          </p:nvPr>
        </p:nvSpPr>
        <p:spPr>
          <a:xfrm>
            <a:off x="630600" y="136800"/>
            <a:ext cx="7893000" cy="19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ctr">
              <a:spcBef>
                <a:spcPts val="0"/>
              </a:spcBef>
              <a:spcAft>
                <a:spcPts val="0"/>
              </a:spcAft>
              <a:buNone/>
            </a:pPr>
            <a:r>
              <a:t/>
            </a:r>
            <a:endParaRPr sz="4100"/>
          </a:p>
        </p:txBody>
      </p:sp>
      <p:sp>
        <p:nvSpPr>
          <p:cNvPr id="218" name="Google Shape;218;p39"/>
          <p:cNvSpPr txBox="1"/>
          <p:nvPr/>
        </p:nvSpPr>
        <p:spPr>
          <a:xfrm>
            <a:off x="1680075" y="957375"/>
            <a:ext cx="6129000" cy="30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Lato"/>
                <a:ea typeface="Lato"/>
                <a:cs typeface="Lato"/>
                <a:sym typeface="Lato"/>
              </a:rPr>
              <a:t>Part II: Childhood</a:t>
            </a:r>
            <a:endParaRPr sz="3000">
              <a:solidFill>
                <a:srgbClr val="FFFFFF"/>
              </a:solidFill>
              <a:latin typeface="Lato"/>
              <a:ea typeface="Lato"/>
              <a:cs typeface="Lato"/>
              <a:sym typeface="Lato"/>
            </a:endParaRPr>
          </a:p>
          <a:p>
            <a:pPr indent="0" lvl="0" marL="0" rtl="0" algn="ctr">
              <a:spcBef>
                <a:spcPts val="0"/>
              </a:spcBef>
              <a:spcAft>
                <a:spcPts val="0"/>
              </a:spcAft>
              <a:buNone/>
            </a:pPr>
            <a:r>
              <a:t/>
            </a:r>
            <a:endParaRPr sz="3000">
              <a:solidFill>
                <a:srgbClr val="FFFFFF"/>
              </a:solidFill>
              <a:latin typeface="Lato"/>
              <a:ea typeface="Lato"/>
              <a:cs typeface="Lato"/>
              <a:sym typeface="Lato"/>
            </a:endParaRPr>
          </a:p>
          <a:p>
            <a:pPr indent="0" lvl="0" marL="0" rtl="0" algn="l">
              <a:spcBef>
                <a:spcPts val="0"/>
              </a:spcBef>
              <a:spcAft>
                <a:spcPts val="0"/>
              </a:spcAft>
              <a:buNone/>
            </a:pPr>
            <a:r>
              <a:rPr lang="en" sz="3000">
                <a:solidFill>
                  <a:srgbClr val="FFFFFF"/>
                </a:solidFill>
                <a:latin typeface="Lato"/>
                <a:ea typeface="Lato"/>
                <a:cs typeface="Lato"/>
                <a:sym typeface="Lato"/>
              </a:rPr>
              <a:t>How did Abd el-Kader’s family prepare him for adulthood?</a:t>
            </a:r>
            <a:endParaRPr sz="3000">
              <a:solidFill>
                <a:srgbClr val="FFFFFF"/>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22" name="Shape 222"/>
        <p:cNvGrpSpPr/>
        <p:nvPr/>
      </p:nvGrpSpPr>
      <p:grpSpPr>
        <a:xfrm>
          <a:off x="0" y="0"/>
          <a:ext cx="0" cy="0"/>
          <a:chOff x="0" y="0"/>
          <a:chExt cx="0" cy="0"/>
        </a:xfrm>
      </p:grpSpPr>
      <p:sp>
        <p:nvSpPr>
          <p:cNvPr id="223" name="Google Shape;223;p40"/>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sz="2800">
                <a:latin typeface="Lato"/>
                <a:ea typeface="Lato"/>
                <a:cs typeface="Lato"/>
                <a:sym typeface="Lato"/>
              </a:rPr>
              <a:t>concept</a:t>
            </a:r>
            <a:r>
              <a:rPr b="0" lang="en" sz="3000">
                <a:latin typeface="Lato"/>
                <a:ea typeface="Lato"/>
                <a:cs typeface="Lato"/>
                <a:sym typeface="Lato"/>
              </a:rPr>
              <a:t>:</a:t>
            </a:r>
            <a:endParaRPr b="0" sz="3000">
              <a:latin typeface="Lato"/>
              <a:ea typeface="Lato"/>
              <a:cs typeface="Lato"/>
              <a:sym typeface="Lato"/>
            </a:endParaRPr>
          </a:p>
          <a:p>
            <a:pPr indent="0" lvl="0" marL="0" rtl="0" algn="ctr">
              <a:spcBef>
                <a:spcPts val="0"/>
              </a:spcBef>
              <a:spcAft>
                <a:spcPts val="0"/>
              </a:spcAft>
              <a:buNone/>
            </a:pPr>
            <a:r>
              <a:t/>
            </a:r>
            <a:endParaRPr b="0" sz="3000">
              <a:latin typeface="Lato"/>
              <a:ea typeface="Lato"/>
              <a:cs typeface="Lato"/>
              <a:sym typeface="Lato"/>
            </a:endParaRPr>
          </a:p>
          <a:p>
            <a:pPr indent="0" lvl="0" marL="0" rtl="0" algn="ctr">
              <a:spcBef>
                <a:spcPts val="0"/>
              </a:spcBef>
              <a:spcAft>
                <a:spcPts val="0"/>
              </a:spcAft>
              <a:buNone/>
            </a:pPr>
            <a:r>
              <a:rPr lang="en" sz="3300">
                <a:latin typeface="Lato"/>
                <a:ea typeface="Lato"/>
                <a:cs typeface="Lato"/>
                <a:sym typeface="Lato"/>
              </a:rPr>
              <a:t>colonization</a:t>
            </a:r>
            <a:endParaRPr sz="3300">
              <a:latin typeface="Lato"/>
              <a:ea typeface="Lato"/>
              <a:cs typeface="Lato"/>
              <a:sym typeface="Lato"/>
            </a:endParaRPr>
          </a:p>
        </p:txBody>
      </p:sp>
      <p:sp>
        <p:nvSpPr>
          <p:cNvPr id="224" name="Google Shape;224;p4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a:solidFill>
                  <a:srgbClr val="000000"/>
                </a:solidFill>
              </a:rPr>
              <a:t>Definition: the action or process of settling among and establishing control over the indigenous (native) people of an area</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28" name="Shape 228"/>
        <p:cNvGrpSpPr/>
        <p:nvPr/>
      </p:nvGrpSpPr>
      <p:grpSpPr>
        <a:xfrm>
          <a:off x="0" y="0"/>
          <a:ext cx="0" cy="0"/>
          <a:chOff x="0" y="0"/>
          <a:chExt cx="0" cy="0"/>
        </a:xfrm>
      </p:grpSpPr>
      <p:pic>
        <p:nvPicPr>
          <p:cNvPr id="229" name="Google Shape;229;p41"/>
          <p:cNvPicPr preferRelativeResize="0"/>
          <p:nvPr/>
        </p:nvPicPr>
        <p:blipFill>
          <a:blip r:embed="rId3">
            <a:alphaModFix/>
          </a:blip>
          <a:stretch>
            <a:fillRect/>
          </a:stretch>
        </p:blipFill>
        <p:spPr>
          <a:xfrm>
            <a:off x="152400" y="242038"/>
            <a:ext cx="8839199" cy="4659423"/>
          </a:xfrm>
          <a:prstGeom prst="rect">
            <a:avLst/>
          </a:prstGeom>
          <a:noFill/>
          <a:ln>
            <a:noFill/>
          </a:ln>
        </p:spPr>
      </p:pic>
      <p:sp>
        <p:nvSpPr>
          <p:cNvPr id="230" name="Google Shape;230;p41"/>
          <p:cNvSpPr txBox="1"/>
          <p:nvPr/>
        </p:nvSpPr>
        <p:spPr>
          <a:xfrm>
            <a:off x="1900650" y="1626325"/>
            <a:ext cx="15090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ato"/>
                <a:ea typeface="Lato"/>
                <a:cs typeface="Lato"/>
                <a:sym typeface="Lato"/>
              </a:rPr>
              <a:t>Mediterranean Sea</a:t>
            </a:r>
            <a:endParaRPr sz="1200">
              <a:latin typeface="Lato"/>
              <a:ea typeface="Lato"/>
              <a:cs typeface="Lato"/>
              <a:sym typeface="Lato"/>
            </a:endParaRPr>
          </a:p>
        </p:txBody>
      </p:sp>
      <p:sp>
        <p:nvSpPr>
          <p:cNvPr id="231" name="Google Shape;231;p41"/>
          <p:cNvSpPr/>
          <p:nvPr/>
        </p:nvSpPr>
        <p:spPr>
          <a:xfrm>
            <a:off x="873950" y="1389050"/>
            <a:ext cx="968100" cy="362400"/>
          </a:xfrm>
          <a:prstGeom prst="downArrowCallout">
            <a:avLst>
              <a:gd fmla="val 25000" name="adj1"/>
              <a:gd fmla="val 25000" name="adj2"/>
              <a:gd fmla="val 25000" name="adj3"/>
              <a:gd fmla="val 61106" name="adj4"/>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Algiers</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79" name="Shape 79"/>
        <p:cNvGrpSpPr/>
        <p:nvPr/>
      </p:nvGrpSpPr>
      <p:grpSpPr>
        <a:xfrm>
          <a:off x="0" y="0"/>
          <a:ext cx="0" cy="0"/>
          <a:chOff x="0" y="0"/>
          <a:chExt cx="0" cy="0"/>
        </a:xfrm>
      </p:grpSpPr>
      <p:sp>
        <p:nvSpPr>
          <p:cNvPr id="80" name="Google Shape;80;p15"/>
          <p:cNvSpPr txBox="1"/>
          <p:nvPr/>
        </p:nvSpPr>
        <p:spPr>
          <a:xfrm>
            <a:off x="1087475" y="281825"/>
            <a:ext cx="6691500" cy="15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Lato"/>
                <a:ea typeface="Lato"/>
                <a:cs typeface="Lato"/>
                <a:sym typeface="Lato"/>
              </a:rPr>
              <a:t>Who is Abd el-Kader? (Essential question: How do you become the person you want to be?)</a:t>
            </a:r>
            <a:endParaRPr sz="2600">
              <a:solidFill>
                <a:srgbClr val="FFFFFF"/>
              </a:solidFill>
              <a:latin typeface="Lato"/>
              <a:ea typeface="Lato"/>
              <a:cs typeface="Lato"/>
              <a:sym typeface="Lato"/>
            </a:endParaRPr>
          </a:p>
        </p:txBody>
      </p:sp>
      <p:pic>
        <p:nvPicPr>
          <p:cNvPr id="81" name="Google Shape;81;p15"/>
          <p:cNvPicPr preferRelativeResize="0"/>
          <p:nvPr/>
        </p:nvPicPr>
        <p:blipFill>
          <a:blip r:embed="rId3">
            <a:alphaModFix/>
          </a:blip>
          <a:stretch>
            <a:fillRect/>
          </a:stretch>
        </p:blipFill>
        <p:spPr>
          <a:xfrm>
            <a:off x="985150" y="1788500"/>
            <a:ext cx="2845524" cy="3143824"/>
          </a:xfrm>
          <a:prstGeom prst="rect">
            <a:avLst/>
          </a:prstGeom>
          <a:noFill/>
          <a:ln>
            <a:noFill/>
          </a:ln>
        </p:spPr>
      </p:pic>
      <p:pic>
        <p:nvPicPr>
          <p:cNvPr id="82" name="Google Shape;82;p15"/>
          <p:cNvPicPr preferRelativeResize="0"/>
          <p:nvPr/>
        </p:nvPicPr>
        <p:blipFill>
          <a:blip r:embed="rId4">
            <a:alphaModFix/>
          </a:blip>
          <a:stretch>
            <a:fillRect/>
          </a:stretch>
        </p:blipFill>
        <p:spPr>
          <a:xfrm>
            <a:off x="4315868" y="2023625"/>
            <a:ext cx="3876737" cy="2908700"/>
          </a:xfrm>
          <a:prstGeom prst="rect">
            <a:avLst/>
          </a:prstGeom>
          <a:noFill/>
          <a:ln>
            <a:noFill/>
          </a:ln>
        </p:spPr>
      </p:pic>
      <p:sp>
        <p:nvSpPr>
          <p:cNvPr id="83" name="Google Shape;83;p15"/>
          <p:cNvSpPr txBox="1"/>
          <p:nvPr/>
        </p:nvSpPr>
        <p:spPr>
          <a:xfrm>
            <a:off x="303700" y="4839800"/>
            <a:ext cx="2145600" cy="2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Lato"/>
                <a:ea typeface="Lato"/>
                <a:cs typeface="Lato"/>
                <a:sym typeface="Lato"/>
              </a:rPr>
              <a:t>Image credit: The Emir Stein Center</a:t>
            </a:r>
            <a:endParaRPr sz="800">
              <a:solidFill>
                <a:srgbClr val="FFFFFF"/>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35" name="Shape 235"/>
        <p:cNvGrpSpPr/>
        <p:nvPr/>
      </p:nvGrpSpPr>
      <p:grpSpPr>
        <a:xfrm>
          <a:off x="0" y="0"/>
          <a:ext cx="0" cy="0"/>
          <a:chOff x="0" y="0"/>
          <a:chExt cx="0" cy="0"/>
        </a:xfrm>
      </p:grpSpPr>
      <p:sp>
        <p:nvSpPr>
          <p:cNvPr id="236" name="Google Shape;236;p42"/>
          <p:cNvSpPr txBox="1"/>
          <p:nvPr/>
        </p:nvSpPr>
        <p:spPr>
          <a:xfrm>
            <a:off x="1285875" y="1567450"/>
            <a:ext cx="6551400" cy="18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Lato"/>
                <a:ea typeface="Lato"/>
                <a:cs typeface="Lato"/>
                <a:sym typeface="Lato"/>
              </a:rPr>
              <a:t>What skills and knowledge do you expect to receive instruction in by the age or 14 or so?</a:t>
            </a:r>
            <a:endParaRPr sz="3000">
              <a:solidFill>
                <a:srgbClr val="FFFFFF"/>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240" name="Shape 240"/>
        <p:cNvGrpSpPr/>
        <p:nvPr/>
      </p:nvGrpSpPr>
      <p:grpSpPr>
        <a:xfrm>
          <a:off x="0" y="0"/>
          <a:ext cx="0" cy="0"/>
          <a:chOff x="0" y="0"/>
          <a:chExt cx="0" cy="0"/>
        </a:xfrm>
      </p:grpSpPr>
      <p:sp>
        <p:nvSpPr>
          <p:cNvPr id="241" name="Google Shape;241;p43"/>
          <p:cNvSpPr txBox="1"/>
          <p:nvPr/>
        </p:nvSpPr>
        <p:spPr>
          <a:xfrm>
            <a:off x="251650" y="563675"/>
            <a:ext cx="8606100" cy="4388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lang="en" sz="2000">
                <a:latin typeface="Lato"/>
                <a:ea typeface="Lato"/>
                <a:cs typeface="Lato"/>
                <a:sym typeface="Lato"/>
              </a:rPr>
              <a:t>Read, write, and speak clearly</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Ride a bicycle</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Keyboard/typing skills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Play piano; sing</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Draw</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Throw and catch balls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Cooperate with others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Advocate for self and others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Cleaning and cooking basics</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Self care/hygiene</a:t>
            </a:r>
            <a:endParaRPr sz="2000">
              <a:latin typeface="Lato"/>
              <a:ea typeface="Lato"/>
              <a:cs typeface="Lato"/>
              <a:sym typeface="Lato"/>
            </a:endParaRPr>
          </a:p>
          <a:p>
            <a:pPr indent="-355600" lvl="0" marL="457200" rtl="0" algn="l">
              <a:spcBef>
                <a:spcPts val="0"/>
              </a:spcBef>
              <a:spcAft>
                <a:spcPts val="0"/>
              </a:spcAft>
              <a:buSzPts val="2000"/>
              <a:buFont typeface="Lato"/>
              <a:buChar char="●"/>
            </a:pPr>
            <a:r>
              <a:rPr lang="en" sz="2000">
                <a:latin typeface="Lato"/>
                <a:ea typeface="Lato"/>
                <a:cs typeface="Lato"/>
                <a:sym typeface="Lato"/>
              </a:rPr>
              <a:t>Learn how to be a caretaker of the earth and all living things</a:t>
            </a:r>
            <a:endParaRPr sz="2000">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45" name="Shape 245"/>
        <p:cNvGrpSpPr/>
        <p:nvPr/>
      </p:nvGrpSpPr>
      <p:grpSpPr>
        <a:xfrm>
          <a:off x="0" y="0"/>
          <a:ext cx="0" cy="0"/>
          <a:chOff x="0" y="0"/>
          <a:chExt cx="0" cy="0"/>
        </a:xfrm>
      </p:grpSpPr>
      <p:sp>
        <p:nvSpPr>
          <p:cNvPr id="246" name="Google Shape;246;p44"/>
          <p:cNvSpPr/>
          <p:nvPr/>
        </p:nvSpPr>
        <p:spPr>
          <a:xfrm>
            <a:off x="854125" y="1417275"/>
            <a:ext cx="1605000" cy="50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Muhi al-Din</a:t>
            </a:r>
            <a:endParaRPr/>
          </a:p>
          <a:p>
            <a:pPr indent="0" lvl="0" marL="0" rtl="0" algn="l">
              <a:spcBef>
                <a:spcPts val="0"/>
              </a:spcBef>
              <a:spcAft>
                <a:spcPts val="0"/>
              </a:spcAft>
              <a:buNone/>
            </a:pPr>
            <a:r>
              <a:rPr i="1" lang="en"/>
              <a:t>father</a:t>
            </a:r>
            <a:endParaRPr i="1"/>
          </a:p>
        </p:txBody>
      </p:sp>
      <p:sp>
        <p:nvSpPr>
          <p:cNvPr id="247" name="Google Shape;247;p44"/>
          <p:cNvSpPr/>
          <p:nvPr/>
        </p:nvSpPr>
        <p:spPr>
          <a:xfrm>
            <a:off x="854250" y="2318325"/>
            <a:ext cx="1605000" cy="50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Lalla Zohra</a:t>
            </a:r>
            <a:endParaRPr/>
          </a:p>
          <a:p>
            <a:pPr indent="0" lvl="0" marL="0" rtl="0" algn="l">
              <a:spcBef>
                <a:spcPts val="0"/>
              </a:spcBef>
              <a:spcAft>
                <a:spcPts val="0"/>
              </a:spcAft>
              <a:buNone/>
            </a:pPr>
            <a:r>
              <a:rPr i="1" lang="en"/>
              <a:t>mother</a:t>
            </a:r>
            <a:endParaRPr i="1"/>
          </a:p>
        </p:txBody>
      </p:sp>
      <p:sp>
        <p:nvSpPr>
          <p:cNvPr id="248" name="Google Shape;248;p44"/>
          <p:cNvSpPr/>
          <p:nvPr/>
        </p:nvSpPr>
        <p:spPr>
          <a:xfrm>
            <a:off x="3133725" y="1923975"/>
            <a:ext cx="1605000" cy="554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Abd el-Kader</a:t>
            </a:r>
            <a:endParaRPr/>
          </a:p>
          <a:p>
            <a:pPr indent="0" lvl="0" marL="0" rtl="0" algn="l">
              <a:spcBef>
                <a:spcPts val="0"/>
              </a:spcBef>
              <a:spcAft>
                <a:spcPts val="0"/>
              </a:spcAft>
              <a:buNone/>
            </a:pPr>
            <a:r>
              <a:t/>
            </a:r>
            <a:endParaRPr/>
          </a:p>
        </p:txBody>
      </p:sp>
      <p:sp>
        <p:nvSpPr>
          <p:cNvPr id="249" name="Google Shape;249;p44"/>
          <p:cNvSpPr/>
          <p:nvPr/>
        </p:nvSpPr>
        <p:spPr>
          <a:xfrm>
            <a:off x="5350000" y="1940575"/>
            <a:ext cx="1680000" cy="50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Khadijah</a:t>
            </a:r>
            <a:endParaRPr/>
          </a:p>
          <a:p>
            <a:pPr indent="0" lvl="0" marL="0" rtl="0" algn="l">
              <a:spcBef>
                <a:spcPts val="0"/>
              </a:spcBef>
              <a:spcAft>
                <a:spcPts val="0"/>
              </a:spcAft>
              <a:buNone/>
            </a:pPr>
            <a:r>
              <a:rPr i="1" lang="en"/>
              <a:t>sister</a:t>
            </a:r>
            <a:endParaRPr i="1"/>
          </a:p>
        </p:txBody>
      </p:sp>
      <p:sp>
        <p:nvSpPr>
          <p:cNvPr id="250" name="Google Shape;250;p44"/>
          <p:cNvSpPr/>
          <p:nvPr/>
        </p:nvSpPr>
        <p:spPr>
          <a:xfrm>
            <a:off x="5349975" y="2768025"/>
            <a:ext cx="1680000" cy="604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Ben Thami</a:t>
            </a:r>
            <a:endParaRPr/>
          </a:p>
          <a:p>
            <a:pPr indent="0" lvl="0" marL="0" rtl="0" algn="l">
              <a:spcBef>
                <a:spcPts val="0"/>
              </a:spcBef>
              <a:spcAft>
                <a:spcPts val="0"/>
              </a:spcAft>
              <a:buNone/>
            </a:pPr>
            <a:r>
              <a:rPr i="1" lang="en"/>
              <a:t>brother-in-law</a:t>
            </a:r>
            <a:endParaRPr i="1"/>
          </a:p>
        </p:txBody>
      </p:sp>
      <p:sp>
        <p:nvSpPr>
          <p:cNvPr id="251" name="Google Shape;251;p44"/>
          <p:cNvSpPr/>
          <p:nvPr/>
        </p:nvSpPr>
        <p:spPr>
          <a:xfrm>
            <a:off x="3133725" y="936100"/>
            <a:ext cx="1596600" cy="554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Kheira</a:t>
            </a:r>
            <a:endParaRPr/>
          </a:p>
          <a:p>
            <a:pPr indent="0" lvl="0" marL="0" rtl="0" algn="l">
              <a:spcBef>
                <a:spcPts val="0"/>
              </a:spcBef>
              <a:spcAft>
                <a:spcPts val="0"/>
              </a:spcAft>
              <a:buNone/>
            </a:pPr>
            <a:r>
              <a:rPr i="1" lang="en"/>
              <a:t>first/favorite wife</a:t>
            </a:r>
            <a:endParaRPr i="1"/>
          </a:p>
        </p:txBody>
      </p:sp>
      <p:cxnSp>
        <p:nvCxnSpPr>
          <p:cNvPr id="252" name="Google Shape;252;p44"/>
          <p:cNvCxnSpPr>
            <a:stCxn id="246" idx="2"/>
            <a:endCxn id="247" idx="0"/>
          </p:cNvCxnSpPr>
          <p:nvPr/>
        </p:nvCxnSpPr>
        <p:spPr>
          <a:xfrm>
            <a:off x="1656625" y="1923975"/>
            <a:ext cx="0" cy="394500"/>
          </a:xfrm>
          <a:prstGeom prst="straightConnector1">
            <a:avLst/>
          </a:prstGeom>
          <a:noFill/>
          <a:ln cap="flat" cmpd="sng" w="9525">
            <a:solidFill>
              <a:schemeClr val="dk2"/>
            </a:solidFill>
            <a:prstDash val="solid"/>
            <a:round/>
            <a:headEnd len="med" w="med" type="none"/>
            <a:tailEnd len="med" w="med" type="none"/>
          </a:ln>
        </p:spPr>
      </p:cxnSp>
      <p:sp>
        <p:nvSpPr>
          <p:cNvPr id="253" name="Google Shape;253;p44"/>
          <p:cNvSpPr txBox="1"/>
          <p:nvPr/>
        </p:nvSpPr>
        <p:spPr>
          <a:xfrm>
            <a:off x="1721200" y="1923977"/>
            <a:ext cx="9462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married</a:t>
            </a:r>
            <a:endParaRPr sz="1100">
              <a:latin typeface="Lato"/>
              <a:ea typeface="Lato"/>
              <a:cs typeface="Lato"/>
              <a:sym typeface="Lato"/>
            </a:endParaRPr>
          </a:p>
        </p:txBody>
      </p:sp>
      <p:sp>
        <p:nvSpPr>
          <p:cNvPr id="254" name="Google Shape;254;p44"/>
          <p:cNvSpPr txBox="1"/>
          <p:nvPr/>
        </p:nvSpPr>
        <p:spPr>
          <a:xfrm>
            <a:off x="4066475" y="1498700"/>
            <a:ext cx="875700" cy="3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married</a:t>
            </a:r>
            <a:endParaRPr sz="1100">
              <a:latin typeface="Lato"/>
              <a:ea typeface="Lato"/>
              <a:cs typeface="Lato"/>
              <a:sym typeface="Lato"/>
            </a:endParaRPr>
          </a:p>
        </p:txBody>
      </p:sp>
      <p:cxnSp>
        <p:nvCxnSpPr>
          <p:cNvPr id="255" name="Google Shape;255;p44"/>
          <p:cNvCxnSpPr>
            <a:stCxn id="249" idx="2"/>
            <a:endCxn id="250" idx="0"/>
          </p:cNvCxnSpPr>
          <p:nvPr/>
        </p:nvCxnSpPr>
        <p:spPr>
          <a:xfrm>
            <a:off x="6190000" y="2447275"/>
            <a:ext cx="0" cy="320700"/>
          </a:xfrm>
          <a:prstGeom prst="straightConnector1">
            <a:avLst/>
          </a:prstGeom>
          <a:noFill/>
          <a:ln cap="flat" cmpd="sng" w="9525">
            <a:solidFill>
              <a:schemeClr val="dk2"/>
            </a:solidFill>
            <a:prstDash val="solid"/>
            <a:round/>
            <a:headEnd len="med" w="med" type="none"/>
            <a:tailEnd len="med" w="med" type="none"/>
          </a:ln>
        </p:spPr>
      </p:cxnSp>
      <p:cxnSp>
        <p:nvCxnSpPr>
          <p:cNvPr id="256" name="Google Shape;256;p44"/>
          <p:cNvCxnSpPr>
            <a:stCxn id="251" idx="2"/>
            <a:endCxn id="248" idx="0"/>
          </p:cNvCxnSpPr>
          <p:nvPr/>
        </p:nvCxnSpPr>
        <p:spPr>
          <a:xfrm>
            <a:off x="3932025" y="1490200"/>
            <a:ext cx="4200" cy="433800"/>
          </a:xfrm>
          <a:prstGeom prst="straightConnector1">
            <a:avLst/>
          </a:prstGeom>
          <a:noFill/>
          <a:ln cap="flat" cmpd="sng" w="9525">
            <a:solidFill>
              <a:schemeClr val="dk2"/>
            </a:solidFill>
            <a:prstDash val="solid"/>
            <a:round/>
            <a:headEnd len="med" w="med" type="none"/>
            <a:tailEnd len="med" w="med" type="none"/>
          </a:ln>
        </p:spPr>
      </p:cxnSp>
      <p:sp>
        <p:nvSpPr>
          <p:cNvPr id="257" name="Google Shape;257;p44"/>
          <p:cNvSpPr txBox="1"/>
          <p:nvPr/>
        </p:nvSpPr>
        <p:spPr>
          <a:xfrm>
            <a:off x="6381575" y="2436250"/>
            <a:ext cx="996600" cy="3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married</a:t>
            </a:r>
            <a:endParaRPr sz="1100">
              <a:latin typeface="Lato"/>
              <a:ea typeface="Lato"/>
              <a:cs typeface="Lato"/>
              <a:sym typeface="Lato"/>
            </a:endParaRPr>
          </a:p>
        </p:txBody>
      </p:sp>
      <p:cxnSp>
        <p:nvCxnSpPr>
          <p:cNvPr id="258" name="Google Shape;258;p44"/>
          <p:cNvCxnSpPr>
            <a:stCxn id="246" idx="3"/>
            <a:endCxn id="248" idx="1"/>
          </p:cNvCxnSpPr>
          <p:nvPr/>
        </p:nvCxnSpPr>
        <p:spPr>
          <a:xfrm>
            <a:off x="2459125" y="1670625"/>
            <a:ext cx="674700" cy="530400"/>
          </a:xfrm>
          <a:prstGeom prst="bentConnector3">
            <a:avLst>
              <a:gd fmla="val 49993" name="adj1"/>
            </a:avLst>
          </a:prstGeom>
          <a:noFill/>
          <a:ln cap="flat" cmpd="sng" w="9525">
            <a:solidFill>
              <a:schemeClr val="dk2"/>
            </a:solidFill>
            <a:prstDash val="solid"/>
            <a:round/>
            <a:headEnd len="med" w="med" type="none"/>
            <a:tailEnd len="med" w="med" type="none"/>
          </a:ln>
        </p:spPr>
      </p:cxnSp>
      <p:cxnSp>
        <p:nvCxnSpPr>
          <p:cNvPr id="259" name="Google Shape;259;p44"/>
          <p:cNvCxnSpPr>
            <a:stCxn id="247" idx="3"/>
            <a:endCxn id="248" idx="1"/>
          </p:cNvCxnSpPr>
          <p:nvPr/>
        </p:nvCxnSpPr>
        <p:spPr>
          <a:xfrm flipH="1" rot="10800000">
            <a:off x="2459250" y="2201175"/>
            <a:ext cx="674400" cy="370500"/>
          </a:xfrm>
          <a:prstGeom prst="bentConnector3">
            <a:avLst>
              <a:gd fmla="val 50006" name="adj1"/>
            </a:avLst>
          </a:prstGeom>
          <a:noFill/>
          <a:ln cap="flat" cmpd="sng" w="9525">
            <a:solidFill>
              <a:schemeClr val="dk2"/>
            </a:solidFill>
            <a:prstDash val="solid"/>
            <a:round/>
            <a:headEnd len="med" w="med" type="none"/>
            <a:tailEnd len="med" w="med" type="none"/>
          </a:ln>
        </p:spPr>
      </p:cxnSp>
      <p:cxnSp>
        <p:nvCxnSpPr>
          <p:cNvPr id="260" name="Google Shape;260;p44"/>
          <p:cNvCxnSpPr/>
          <p:nvPr/>
        </p:nvCxnSpPr>
        <p:spPr>
          <a:xfrm flipH="1" rot="10800000">
            <a:off x="4738725" y="2197425"/>
            <a:ext cx="611400" cy="7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64" name="Shape 264"/>
        <p:cNvGrpSpPr/>
        <p:nvPr/>
      </p:nvGrpSpPr>
      <p:grpSpPr>
        <a:xfrm>
          <a:off x="0" y="0"/>
          <a:ext cx="0" cy="0"/>
          <a:chOff x="0" y="0"/>
          <a:chExt cx="0" cy="0"/>
        </a:xfrm>
      </p:grpSpPr>
      <p:pic>
        <p:nvPicPr>
          <p:cNvPr id="265" name="Google Shape;265;p45"/>
          <p:cNvPicPr preferRelativeResize="0"/>
          <p:nvPr/>
        </p:nvPicPr>
        <p:blipFill>
          <a:blip r:embed="rId3">
            <a:alphaModFix/>
          </a:blip>
          <a:stretch>
            <a:fillRect/>
          </a:stretch>
        </p:blipFill>
        <p:spPr>
          <a:xfrm>
            <a:off x="174900" y="296525"/>
            <a:ext cx="8794176" cy="4550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69" name="Shape 269"/>
        <p:cNvGrpSpPr/>
        <p:nvPr/>
      </p:nvGrpSpPr>
      <p:grpSpPr>
        <a:xfrm>
          <a:off x="0" y="0"/>
          <a:ext cx="0" cy="0"/>
          <a:chOff x="0" y="0"/>
          <a:chExt cx="0" cy="0"/>
        </a:xfrm>
      </p:grpSpPr>
      <p:sp>
        <p:nvSpPr>
          <p:cNvPr id="270" name="Google Shape;270;p46"/>
          <p:cNvSpPr txBox="1"/>
          <p:nvPr/>
        </p:nvSpPr>
        <p:spPr>
          <a:xfrm>
            <a:off x="483150" y="412700"/>
            <a:ext cx="8344200" cy="43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Lato"/>
                <a:ea typeface="Lato"/>
                <a:cs typeface="Lato"/>
                <a:sym typeface="Lato"/>
              </a:rPr>
              <a:t>More details about Abd el-Kader’s childhood:</a:t>
            </a:r>
            <a:endParaRPr sz="2000">
              <a:solidFill>
                <a:srgbClr val="FFFFFF"/>
              </a:solidFill>
              <a:latin typeface="Lato"/>
              <a:ea typeface="Lato"/>
              <a:cs typeface="Lato"/>
              <a:sym typeface="Lato"/>
            </a:endParaRPr>
          </a:p>
          <a:p>
            <a:pPr indent="0" lvl="0" marL="0" rtl="0" algn="l">
              <a:spcBef>
                <a:spcPts val="0"/>
              </a:spcBef>
              <a:spcAft>
                <a:spcPts val="0"/>
              </a:spcAft>
              <a:buNone/>
            </a:pPr>
            <a:r>
              <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AEK’s mother taught him to read, to write, and to make his own clothes.</a:t>
            </a:r>
            <a:endParaRPr sz="2000">
              <a:solidFill>
                <a:srgbClr val="FFFFFF"/>
              </a:solidFill>
              <a:latin typeface="Lato"/>
              <a:ea typeface="Lato"/>
              <a:cs typeface="Lato"/>
              <a:sym typeface="Lato"/>
            </a:endParaRPr>
          </a:p>
          <a:p>
            <a:pPr indent="0" lvl="0" marL="457200" rtl="0" algn="l">
              <a:spcBef>
                <a:spcPts val="0"/>
              </a:spcBef>
              <a:spcAft>
                <a:spcPts val="0"/>
              </a:spcAft>
              <a:buNone/>
            </a:pPr>
            <a:r>
              <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At age 13, AEK began to join in his tribe’s hunting expeditions. The hunt built qualities needed for life: intelligence, patience, endurance, and courage.</a:t>
            </a:r>
            <a:endParaRPr sz="2000">
              <a:solidFill>
                <a:srgbClr val="FFFFFF"/>
              </a:solidFill>
              <a:latin typeface="Lato"/>
              <a:ea typeface="Lato"/>
              <a:cs typeface="Lato"/>
              <a:sym typeface="Lato"/>
            </a:endParaRPr>
          </a:p>
          <a:p>
            <a:pPr indent="0" lvl="0" marL="457200" rtl="0" algn="l">
              <a:spcBef>
                <a:spcPts val="0"/>
              </a:spcBef>
              <a:spcAft>
                <a:spcPts val="0"/>
              </a:spcAft>
              <a:buNone/>
            </a:pPr>
            <a:r>
              <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AEK Could recite the Qur’an by heart at age 14.</a:t>
            </a:r>
            <a:endParaRPr sz="2000">
              <a:solidFill>
                <a:srgbClr val="FFFFFF"/>
              </a:solidFill>
              <a:latin typeface="Lato"/>
              <a:ea typeface="Lato"/>
              <a:cs typeface="Lato"/>
              <a:sym typeface="Lato"/>
            </a:endParaRPr>
          </a:p>
          <a:p>
            <a:pPr indent="0" lvl="0" marL="457200" rtl="0" algn="l">
              <a:spcBef>
                <a:spcPts val="0"/>
              </a:spcBef>
              <a:spcAft>
                <a:spcPts val="0"/>
              </a:spcAft>
              <a:buNone/>
            </a:pPr>
            <a:r>
              <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AEK was born into a marabout family. Marabout were expected to be literate and learned and disdainful of material things.</a:t>
            </a:r>
            <a:endParaRPr sz="2000">
              <a:solidFill>
                <a:srgbClr val="FFFFFF"/>
              </a:solidFill>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74" name="Shape 274"/>
        <p:cNvGrpSpPr/>
        <p:nvPr/>
      </p:nvGrpSpPr>
      <p:grpSpPr>
        <a:xfrm>
          <a:off x="0" y="0"/>
          <a:ext cx="0" cy="0"/>
          <a:chOff x="0" y="0"/>
          <a:chExt cx="0" cy="0"/>
        </a:xfrm>
      </p:grpSpPr>
      <p:pic>
        <p:nvPicPr>
          <p:cNvPr id="275" name="Google Shape;275;p47"/>
          <p:cNvPicPr preferRelativeResize="0"/>
          <p:nvPr/>
        </p:nvPicPr>
        <p:blipFill>
          <a:blip r:embed="rId3">
            <a:alphaModFix/>
          </a:blip>
          <a:stretch>
            <a:fillRect/>
          </a:stretch>
        </p:blipFill>
        <p:spPr>
          <a:xfrm rot="10800000">
            <a:off x="2497525" y="152400"/>
            <a:ext cx="6451598" cy="4838699"/>
          </a:xfrm>
          <a:prstGeom prst="rect">
            <a:avLst/>
          </a:prstGeom>
          <a:noFill/>
          <a:ln>
            <a:noFill/>
          </a:ln>
        </p:spPr>
      </p:pic>
      <p:pic>
        <p:nvPicPr>
          <p:cNvPr id="276" name="Google Shape;276;p47"/>
          <p:cNvPicPr preferRelativeResize="0"/>
          <p:nvPr/>
        </p:nvPicPr>
        <p:blipFill>
          <a:blip r:embed="rId4">
            <a:alphaModFix/>
          </a:blip>
          <a:stretch>
            <a:fillRect/>
          </a:stretch>
        </p:blipFill>
        <p:spPr>
          <a:xfrm>
            <a:off x="242975" y="566500"/>
            <a:ext cx="3300076" cy="4424601"/>
          </a:xfrm>
          <a:prstGeom prst="rect">
            <a:avLst/>
          </a:prstGeom>
          <a:noFill/>
          <a:ln>
            <a:noFill/>
          </a:ln>
        </p:spPr>
      </p:pic>
      <p:sp>
        <p:nvSpPr>
          <p:cNvPr id="277" name="Google Shape;277;p47"/>
          <p:cNvSpPr txBox="1"/>
          <p:nvPr/>
        </p:nvSpPr>
        <p:spPr>
          <a:xfrm>
            <a:off x="372425" y="251650"/>
            <a:ext cx="2596800" cy="4629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Lato"/>
                <a:ea typeface="Lato"/>
                <a:cs typeface="Lato"/>
                <a:sym typeface="Lato"/>
              </a:rPr>
              <a:t>The Arabian Horse</a:t>
            </a:r>
            <a:endParaRPr sz="1700">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81" name="Shape 281"/>
        <p:cNvGrpSpPr/>
        <p:nvPr/>
      </p:nvGrpSpPr>
      <p:grpSpPr>
        <a:xfrm>
          <a:off x="0" y="0"/>
          <a:ext cx="0" cy="0"/>
          <a:chOff x="0" y="0"/>
          <a:chExt cx="0" cy="0"/>
        </a:xfrm>
      </p:grpSpPr>
      <p:sp>
        <p:nvSpPr>
          <p:cNvPr id="282" name="Google Shape;282;p48"/>
          <p:cNvSpPr txBox="1"/>
          <p:nvPr/>
        </p:nvSpPr>
        <p:spPr>
          <a:xfrm>
            <a:off x="684450" y="644200"/>
            <a:ext cx="7710300" cy="36840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Stop and reflect:</a:t>
            </a:r>
            <a:endParaRPr sz="19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sz="3000">
                <a:latin typeface="Lato"/>
                <a:ea typeface="Lato"/>
                <a:cs typeface="Lato"/>
                <a:sym typeface="Lato"/>
              </a:rPr>
              <a:t>How did Abd el-Kader’s family prepare him for adulthood? </a:t>
            </a:r>
            <a:endParaRPr sz="3000">
              <a:latin typeface="Lato"/>
              <a:ea typeface="Lato"/>
              <a:cs typeface="Lato"/>
              <a:sym typeface="Lato"/>
            </a:endParaRPr>
          </a:p>
          <a:p>
            <a:pPr indent="0" lvl="0" marL="0" rtl="0" algn="l">
              <a:spcBef>
                <a:spcPts val="0"/>
              </a:spcBef>
              <a:spcAft>
                <a:spcPts val="0"/>
              </a:spcAft>
              <a:buNone/>
            </a:pPr>
            <a:r>
              <a:t/>
            </a:r>
            <a:endParaRPr sz="3000">
              <a:latin typeface="Lato"/>
              <a:ea typeface="Lato"/>
              <a:cs typeface="Lato"/>
              <a:sym typeface="Lato"/>
            </a:endParaRPr>
          </a:p>
          <a:p>
            <a:pPr indent="0" lvl="0" marL="0" rtl="0" algn="l">
              <a:spcBef>
                <a:spcPts val="0"/>
              </a:spcBef>
              <a:spcAft>
                <a:spcPts val="0"/>
              </a:spcAft>
              <a:buNone/>
            </a:pPr>
            <a:r>
              <a:rPr lang="en" sz="3000">
                <a:latin typeface="Lato"/>
                <a:ea typeface="Lato"/>
                <a:cs typeface="Lato"/>
                <a:sym typeface="Lato"/>
              </a:rPr>
              <a:t>How are you preparing to be the person you want to be?</a:t>
            </a:r>
            <a:endParaRPr sz="3000">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86" name="Shape 286"/>
        <p:cNvGrpSpPr/>
        <p:nvPr/>
      </p:nvGrpSpPr>
      <p:grpSpPr>
        <a:xfrm>
          <a:off x="0" y="0"/>
          <a:ext cx="0" cy="0"/>
          <a:chOff x="0" y="0"/>
          <a:chExt cx="0" cy="0"/>
        </a:xfrm>
      </p:grpSpPr>
      <p:sp>
        <p:nvSpPr>
          <p:cNvPr id="287" name="Google Shape;287;p49"/>
          <p:cNvSpPr txBox="1"/>
          <p:nvPr>
            <p:ph idx="4294967295" type="ctrTitle"/>
          </p:nvPr>
        </p:nvSpPr>
        <p:spPr>
          <a:xfrm>
            <a:off x="630600" y="136800"/>
            <a:ext cx="7893000" cy="19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ctr">
              <a:spcBef>
                <a:spcPts val="0"/>
              </a:spcBef>
              <a:spcAft>
                <a:spcPts val="0"/>
              </a:spcAft>
              <a:buNone/>
            </a:pPr>
            <a:r>
              <a:t/>
            </a:r>
            <a:endParaRPr sz="4100"/>
          </a:p>
        </p:txBody>
      </p:sp>
      <p:sp>
        <p:nvSpPr>
          <p:cNvPr id="288" name="Google Shape;288;p49"/>
          <p:cNvSpPr txBox="1"/>
          <p:nvPr/>
        </p:nvSpPr>
        <p:spPr>
          <a:xfrm>
            <a:off x="1680075" y="957375"/>
            <a:ext cx="6129000" cy="30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Lato"/>
                <a:ea typeface="Lato"/>
                <a:cs typeface="Lato"/>
                <a:sym typeface="Lato"/>
              </a:rPr>
              <a:t>Part III: Adulthood and Elkader</a:t>
            </a:r>
            <a:endParaRPr sz="3000">
              <a:solidFill>
                <a:srgbClr val="FFFFFF"/>
              </a:solidFill>
              <a:latin typeface="Lato"/>
              <a:ea typeface="Lato"/>
              <a:cs typeface="Lato"/>
              <a:sym typeface="Lato"/>
            </a:endParaRPr>
          </a:p>
          <a:p>
            <a:pPr indent="0" lvl="0" marL="0" rtl="0" algn="ctr">
              <a:spcBef>
                <a:spcPts val="0"/>
              </a:spcBef>
              <a:spcAft>
                <a:spcPts val="0"/>
              </a:spcAft>
              <a:buNone/>
            </a:pPr>
            <a:r>
              <a:t/>
            </a:r>
            <a:endParaRPr sz="3000">
              <a:solidFill>
                <a:srgbClr val="FFFFFF"/>
              </a:solidFill>
              <a:latin typeface="Lato"/>
              <a:ea typeface="Lato"/>
              <a:cs typeface="Lato"/>
              <a:sym typeface="Lato"/>
            </a:endParaRPr>
          </a:p>
          <a:p>
            <a:pPr indent="0" lvl="0" marL="0" rtl="0" algn="l">
              <a:spcBef>
                <a:spcPts val="0"/>
              </a:spcBef>
              <a:spcAft>
                <a:spcPts val="0"/>
              </a:spcAft>
              <a:buNone/>
            </a:pPr>
            <a:r>
              <a:rPr lang="en" sz="2800">
                <a:solidFill>
                  <a:srgbClr val="FFFFFF"/>
                </a:solidFill>
                <a:latin typeface="Lato"/>
                <a:ea typeface="Lato"/>
                <a:cs typeface="Lato"/>
                <a:sym typeface="Lato"/>
              </a:rPr>
              <a:t>Warrior, protector, trailblazer--which word best describes Abd el-Kader?</a:t>
            </a:r>
            <a:endParaRPr sz="2800">
              <a:solidFill>
                <a:srgbClr val="FFFFF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292" name="Shape 292"/>
        <p:cNvGrpSpPr/>
        <p:nvPr/>
      </p:nvGrpSpPr>
      <p:grpSpPr>
        <a:xfrm>
          <a:off x="0" y="0"/>
          <a:ext cx="0" cy="0"/>
          <a:chOff x="0" y="0"/>
          <a:chExt cx="0" cy="0"/>
        </a:xfrm>
      </p:grpSpPr>
      <p:pic>
        <p:nvPicPr>
          <p:cNvPr id="293" name="Google Shape;293;p50"/>
          <p:cNvPicPr preferRelativeResize="0"/>
          <p:nvPr/>
        </p:nvPicPr>
        <p:blipFill>
          <a:blip r:embed="rId3">
            <a:alphaModFix/>
          </a:blip>
          <a:stretch>
            <a:fillRect/>
          </a:stretch>
        </p:blipFill>
        <p:spPr>
          <a:xfrm>
            <a:off x="1299875" y="152400"/>
            <a:ext cx="3608932" cy="4838701"/>
          </a:xfrm>
          <a:prstGeom prst="rect">
            <a:avLst/>
          </a:prstGeom>
          <a:noFill/>
          <a:ln>
            <a:noFill/>
          </a:ln>
        </p:spPr>
      </p:pic>
      <p:pic>
        <p:nvPicPr>
          <p:cNvPr id="294" name="Google Shape;294;p50"/>
          <p:cNvPicPr preferRelativeResize="0"/>
          <p:nvPr/>
        </p:nvPicPr>
        <p:blipFill>
          <a:blip r:embed="rId4">
            <a:alphaModFix/>
          </a:blip>
          <a:stretch>
            <a:fillRect/>
          </a:stretch>
        </p:blipFill>
        <p:spPr>
          <a:xfrm>
            <a:off x="5105482" y="152400"/>
            <a:ext cx="3920660" cy="4838702"/>
          </a:xfrm>
          <a:prstGeom prst="rect">
            <a:avLst/>
          </a:prstGeom>
          <a:noFill/>
          <a:ln>
            <a:noFill/>
          </a:ln>
        </p:spPr>
      </p:pic>
      <p:sp>
        <p:nvSpPr>
          <p:cNvPr id="295" name="Google Shape;295;p50"/>
          <p:cNvSpPr txBox="1"/>
          <p:nvPr/>
        </p:nvSpPr>
        <p:spPr>
          <a:xfrm>
            <a:off x="2204350" y="4418775"/>
            <a:ext cx="1409100" cy="4731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Lato"/>
                <a:ea typeface="Lato"/>
                <a:cs typeface="Lato"/>
                <a:sym typeface="Lato"/>
              </a:rPr>
              <a:t>Statue of the Emir Abd el-Kader, Algiers</a:t>
            </a:r>
            <a:endParaRPr sz="1000">
              <a:latin typeface="Lato"/>
              <a:ea typeface="Lato"/>
              <a:cs typeface="Lato"/>
              <a:sym typeface="Lato"/>
            </a:endParaRPr>
          </a:p>
        </p:txBody>
      </p:sp>
      <p:sp>
        <p:nvSpPr>
          <p:cNvPr id="296" name="Google Shape;296;p50"/>
          <p:cNvSpPr txBox="1"/>
          <p:nvPr/>
        </p:nvSpPr>
        <p:spPr>
          <a:xfrm>
            <a:off x="271775" y="241575"/>
            <a:ext cx="1821900" cy="473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Stop &amp; Reflect #1</a:t>
            </a:r>
            <a:endParaRPr sz="1600">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00" name="Shape 300"/>
        <p:cNvGrpSpPr/>
        <p:nvPr/>
      </p:nvGrpSpPr>
      <p:grpSpPr>
        <a:xfrm>
          <a:off x="0" y="0"/>
          <a:ext cx="0" cy="0"/>
          <a:chOff x="0" y="0"/>
          <a:chExt cx="0" cy="0"/>
        </a:xfrm>
      </p:grpSpPr>
      <p:pic>
        <p:nvPicPr>
          <p:cNvPr id="301" name="Google Shape;301;p51"/>
          <p:cNvPicPr preferRelativeResize="0"/>
          <p:nvPr/>
        </p:nvPicPr>
        <p:blipFill>
          <a:blip r:embed="rId3">
            <a:alphaModFix/>
          </a:blip>
          <a:stretch>
            <a:fillRect/>
          </a:stretch>
        </p:blipFill>
        <p:spPr>
          <a:xfrm>
            <a:off x="595300" y="152400"/>
            <a:ext cx="3608932" cy="4838701"/>
          </a:xfrm>
          <a:prstGeom prst="rect">
            <a:avLst/>
          </a:prstGeom>
          <a:noFill/>
          <a:ln>
            <a:noFill/>
          </a:ln>
        </p:spPr>
      </p:pic>
      <p:pic>
        <p:nvPicPr>
          <p:cNvPr id="302" name="Google Shape;302;p51"/>
          <p:cNvPicPr preferRelativeResize="0"/>
          <p:nvPr/>
        </p:nvPicPr>
        <p:blipFill>
          <a:blip r:embed="rId4">
            <a:alphaModFix/>
          </a:blip>
          <a:stretch>
            <a:fillRect/>
          </a:stretch>
        </p:blipFill>
        <p:spPr>
          <a:xfrm>
            <a:off x="4572007" y="152400"/>
            <a:ext cx="3920660" cy="4838702"/>
          </a:xfrm>
          <a:prstGeom prst="rect">
            <a:avLst/>
          </a:prstGeom>
          <a:noFill/>
          <a:ln>
            <a:noFill/>
          </a:ln>
        </p:spPr>
      </p:pic>
      <p:sp>
        <p:nvSpPr>
          <p:cNvPr id="303" name="Google Shape;303;p51"/>
          <p:cNvSpPr txBox="1"/>
          <p:nvPr/>
        </p:nvSpPr>
        <p:spPr>
          <a:xfrm>
            <a:off x="2204350" y="4418775"/>
            <a:ext cx="1409100" cy="4731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Lato"/>
                <a:ea typeface="Lato"/>
                <a:cs typeface="Lato"/>
                <a:sym typeface="Lato"/>
              </a:rPr>
              <a:t>Statue of the Emir Abd el-Kader, Algiers</a:t>
            </a:r>
            <a:endParaRPr sz="10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87" name="Shape 87"/>
        <p:cNvGrpSpPr/>
        <p:nvPr/>
      </p:nvGrpSpPr>
      <p:grpSpPr>
        <a:xfrm>
          <a:off x="0" y="0"/>
          <a:ext cx="0" cy="0"/>
          <a:chOff x="0" y="0"/>
          <a:chExt cx="0" cy="0"/>
        </a:xfrm>
      </p:grpSpPr>
      <p:sp>
        <p:nvSpPr>
          <p:cNvPr id="88" name="Google Shape;88;p16"/>
          <p:cNvSpPr txBox="1"/>
          <p:nvPr>
            <p:ph idx="4294967295" type="ctrTitle"/>
          </p:nvPr>
        </p:nvSpPr>
        <p:spPr>
          <a:xfrm>
            <a:off x="630600" y="136800"/>
            <a:ext cx="7893000" cy="19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l">
              <a:spcBef>
                <a:spcPts val="0"/>
              </a:spcBef>
              <a:spcAft>
                <a:spcPts val="0"/>
              </a:spcAft>
              <a:buNone/>
            </a:pPr>
            <a:r>
              <a:t/>
            </a:r>
            <a:endParaRPr sz="4100"/>
          </a:p>
          <a:p>
            <a:pPr indent="0" lvl="0" marL="0" rtl="0" algn="ctr">
              <a:spcBef>
                <a:spcPts val="0"/>
              </a:spcBef>
              <a:spcAft>
                <a:spcPts val="0"/>
              </a:spcAft>
              <a:buNone/>
            </a:pPr>
            <a:r>
              <a:t/>
            </a:r>
            <a:endParaRPr sz="4100"/>
          </a:p>
          <a:p>
            <a:pPr indent="0" lvl="0" marL="0" rtl="0" algn="ctr">
              <a:spcBef>
                <a:spcPts val="0"/>
              </a:spcBef>
              <a:spcAft>
                <a:spcPts val="0"/>
              </a:spcAft>
              <a:buNone/>
            </a:pPr>
            <a:r>
              <a:t/>
            </a:r>
            <a:endParaRPr sz="4100"/>
          </a:p>
        </p:txBody>
      </p:sp>
      <p:sp>
        <p:nvSpPr>
          <p:cNvPr id="89" name="Google Shape;89;p16"/>
          <p:cNvSpPr txBox="1"/>
          <p:nvPr/>
        </p:nvSpPr>
        <p:spPr>
          <a:xfrm>
            <a:off x="1680075" y="957375"/>
            <a:ext cx="6129000" cy="30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Lato"/>
                <a:ea typeface="Lato"/>
                <a:cs typeface="Lato"/>
                <a:sym typeface="Lato"/>
              </a:rPr>
              <a:t>Part I: Time and Place</a:t>
            </a:r>
            <a:endParaRPr sz="3000">
              <a:solidFill>
                <a:srgbClr val="FFFFFF"/>
              </a:solidFill>
              <a:latin typeface="Lato"/>
              <a:ea typeface="Lato"/>
              <a:cs typeface="Lato"/>
              <a:sym typeface="Lato"/>
            </a:endParaRPr>
          </a:p>
          <a:p>
            <a:pPr indent="0" lvl="0" marL="0" rtl="0" algn="ctr">
              <a:spcBef>
                <a:spcPts val="0"/>
              </a:spcBef>
              <a:spcAft>
                <a:spcPts val="0"/>
              </a:spcAft>
              <a:buNone/>
            </a:pPr>
            <a:r>
              <a:t/>
            </a:r>
            <a:endParaRPr sz="3000">
              <a:solidFill>
                <a:srgbClr val="FFFFFF"/>
              </a:solidFill>
              <a:latin typeface="Lato"/>
              <a:ea typeface="Lato"/>
              <a:cs typeface="Lato"/>
              <a:sym typeface="Lato"/>
            </a:endParaRPr>
          </a:p>
          <a:p>
            <a:pPr indent="0" lvl="0" marL="0" rtl="0" algn="l">
              <a:spcBef>
                <a:spcPts val="0"/>
              </a:spcBef>
              <a:spcAft>
                <a:spcPts val="0"/>
              </a:spcAft>
              <a:buNone/>
            </a:pPr>
            <a:r>
              <a:rPr lang="en" sz="3000">
                <a:solidFill>
                  <a:srgbClr val="FFFFFF"/>
                </a:solidFill>
                <a:latin typeface="Lato"/>
                <a:ea typeface="Lato"/>
                <a:cs typeface="Lato"/>
                <a:sym typeface="Lato"/>
              </a:rPr>
              <a:t>What was living like in 19th century Algeria?</a:t>
            </a:r>
            <a:endParaRPr sz="3000">
              <a:solidFill>
                <a:srgbClr val="FFFFFF"/>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07" name="Shape 307"/>
        <p:cNvGrpSpPr/>
        <p:nvPr/>
      </p:nvGrpSpPr>
      <p:grpSpPr>
        <a:xfrm>
          <a:off x="0" y="0"/>
          <a:ext cx="0" cy="0"/>
          <a:chOff x="0" y="0"/>
          <a:chExt cx="0" cy="0"/>
        </a:xfrm>
      </p:grpSpPr>
      <p:sp>
        <p:nvSpPr>
          <p:cNvPr id="308" name="Google Shape;308;p52"/>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Abd el-Kader: a brief biography</a:t>
            </a:r>
            <a:endParaRPr sz="3200"/>
          </a:p>
        </p:txBody>
      </p:sp>
      <p:sp>
        <p:nvSpPr>
          <p:cNvPr id="309" name="Google Shape;309;p52"/>
          <p:cNvSpPr txBox="1"/>
          <p:nvPr/>
        </p:nvSpPr>
        <p:spPr>
          <a:xfrm>
            <a:off x="7803575" y="4343400"/>
            <a:ext cx="831300" cy="369300"/>
          </a:xfrm>
          <a:prstGeom prst="rect">
            <a:avLst/>
          </a:prstGeom>
          <a:solidFill>
            <a:srgbClr val="FFF2C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Bio 1</a:t>
            </a:r>
            <a:endParaRPr sz="12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13" name="Shape 313"/>
        <p:cNvGrpSpPr/>
        <p:nvPr/>
      </p:nvGrpSpPr>
      <p:grpSpPr>
        <a:xfrm>
          <a:off x="0" y="0"/>
          <a:ext cx="0" cy="0"/>
          <a:chOff x="0" y="0"/>
          <a:chExt cx="0" cy="0"/>
        </a:xfrm>
      </p:grpSpPr>
      <p:sp>
        <p:nvSpPr>
          <p:cNvPr id="314" name="Google Shape;314;p53"/>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2</a:t>
            </a:r>
            <a:endParaRPr sz="1200">
              <a:latin typeface="Lato"/>
              <a:ea typeface="Lato"/>
              <a:cs typeface="Lato"/>
              <a:sym typeface="Lato"/>
            </a:endParaRPr>
          </a:p>
        </p:txBody>
      </p:sp>
      <p:pic>
        <p:nvPicPr>
          <p:cNvPr id="315" name="Google Shape;315;p53"/>
          <p:cNvPicPr preferRelativeResize="0"/>
          <p:nvPr/>
        </p:nvPicPr>
        <p:blipFill>
          <a:blip r:embed="rId3">
            <a:alphaModFix/>
          </a:blip>
          <a:stretch>
            <a:fillRect/>
          </a:stretch>
        </p:blipFill>
        <p:spPr>
          <a:xfrm>
            <a:off x="2397000" y="152400"/>
            <a:ext cx="4260448"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19" name="Shape 319"/>
        <p:cNvGrpSpPr/>
        <p:nvPr/>
      </p:nvGrpSpPr>
      <p:grpSpPr>
        <a:xfrm>
          <a:off x="0" y="0"/>
          <a:ext cx="0" cy="0"/>
          <a:chOff x="0" y="0"/>
          <a:chExt cx="0" cy="0"/>
        </a:xfrm>
      </p:grpSpPr>
      <p:pic>
        <p:nvPicPr>
          <p:cNvPr id="320" name="Google Shape;320;p54"/>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24" name="Shape 324"/>
        <p:cNvGrpSpPr/>
        <p:nvPr/>
      </p:nvGrpSpPr>
      <p:grpSpPr>
        <a:xfrm>
          <a:off x="0" y="0"/>
          <a:ext cx="0" cy="0"/>
          <a:chOff x="0" y="0"/>
          <a:chExt cx="0" cy="0"/>
        </a:xfrm>
      </p:grpSpPr>
      <p:sp>
        <p:nvSpPr>
          <p:cNvPr id="325" name="Google Shape;325;p55"/>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4</a:t>
            </a:r>
            <a:endParaRPr sz="1200">
              <a:latin typeface="Lato"/>
              <a:ea typeface="Lato"/>
              <a:cs typeface="Lato"/>
              <a:sym typeface="Lato"/>
            </a:endParaRPr>
          </a:p>
        </p:txBody>
      </p:sp>
      <p:pic>
        <p:nvPicPr>
          <p:cNvPr id="326" name="Google Shape;326;p55"/>
          <p:cNvPicPr preferRelativeResize="0"/>
          <p:nvPr/>
        </p:nvPicPr>
        <p:blipFill>
          <a:blip r:embed="rId3">
            <a:alphaModFix/>
          </a:blip>
          <a:stretch>
            <a:fillRect/>
          </a:stretch>
        </p:blipFill>
        <p:spPr>
          <a:xfrm>
            <a:off x="152400" y="277100"/>
            <a:ext cx="8839204" cy="421014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30" name="Shape 330"/>
        <p:cNvGrpSpPr/>
        <p:nvPr/>
      </p:nvGrpSpPr>
      <p:grpSpPr>
        <a:xfrm>
          <a:off x="0" y="0"/>
          <a:ext cx="0" cy="0"/>
          <a:chOff x="0" y="0"/>
          <a:chExt cx="0" cy="0"/>
        </a:xfrm>
      </p:grpSpPr>
      <p:sp>
        <p:nvSpPr>
          <p:cNvPr id="331" name="Google Shape;331;p56"/>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5</a:t>
            </a:r>
            <a:endParaRPr sz="1200">
              <a:latin typeface="Lato"/>
              <a:ea typeface="Lato"/>
              <a:cs typeface="Lato"/>
              <a:sym typeface="Lato"/>
            </a:endParaRPr>
          </a:p>
        </p:txBody>
      </p:sp>
      <p:pic>
        <p:nvPicPr>
          <p:cNvPr id="332" name="Google Shape;332;p56"/>
          <p:cNvPicPr preferRelativeResize="0"/>
          <p:nvPr/>
        </p:nvPicPr>
        <p:blipFill>
          <a:blip r:embed="rId3">
            <a:alphaModFix/>
          </a:blip>
          <a:stretch>
            <a:fillRect/>
          </a:stretch>
        </p:blipFill>
        <p:spPr>
          <a:xfrm>
            <a:off x="152400" y="152400"/>
            <a:ext cx="8839199" cy="434576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36" name="Shape 336"/>
        <p:cNvGrpSpPr/>
        <p:nvPr/>
      </p:nvGrpSpPr>
      <p:grpSpPr>
        <a:xfrm>
          <a:off x="0" y="0"/>
          <a:ext cx="0" cy="0"/>
          <a:chOff x="0" y="0"/>
          <a:chExt cx="0" cy="0"/>
        </a:xfrm>
      </p:grpSpPr>
      <p:pic>
        <p:nvPicPr>
          <p:cNvPr id="337" name="Google Shape;337;p57"/>
          <p:cNvPicPr preferRelativeResize="0"/>
          <p:nvPr/>
        </p:nvPicPr>
        <p:blipFill>
          <a:blip r:embed="rId3">
            <a:alphaModFix/>
          </a:blip>
          <a:stretch>
            <a:fillRect/>
          </a:stretch>
        </p:blipFill>
        <p:spPr>
          <a:xfrm>
            <a:off x="887175" y="152400"/>
            <a:ext cx="7215605" cy="4838700"/>
          </a:xfrm>
          <a:prstGeom prst="rect">
            <a:avLst/>
          </a:prstGeom>
          <a:noFill/>
          <a:ln>
            <a:noFill/>
          </a:ln>
        </p:spPr>
      </p:pic>
      <p:sp>
        <p:nvSpPr>
          <p:cNvPr id="338" name="Google Shape;338;p57"/>
          <p:cNvSpPr/>
          <p:nvPr/>
        </p:nvSpPr>
        <p:spPr>
          <a:xfrm>
            <a:off x="6321175" y="1399100"/>
            <a:ext cx="1368900" cy="624000"/>
          </a:xfrm>
          <a:prstGeom prst="leftArrow">
            <a:avLst>
              <a:gd fmla="val 50000" name="adj1"/>
              <a:gd fmla="val 500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Elkader</a:t>
            </a:r>
            <a:endParaRPr/>
          </a:p>
        </p:txBody>
      </p:sp>
      <p:sp>
        <p:nvSpPr>
          <p:cNvPr id="339" name="Google Shape;339;p57"/>
          <p:cNvSpPr txBox="1"/>
          <p:nvPr/>
        </p:nvSpPr>
        <p:spPr>
          <a:xfrm>
            <a:off x="7797450" y="4572000"/>
            <a:ext cx="1113900" cy="333900"/>
          </a:xfrm>
          <a:prstGeom prst="rect">
            <a:avLst/>
          </a:prstGeom>
          <a:solidFill>
            <a:srgbClr val="FCE5C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6 </a:t>
            </a:r>
            <a:endParaRPr sz="1200">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43" name="Shape 343"/>
        <p:cNvGrpSpPr/>
        <p:nvPr/>
      </p:nvGrpSpPr>
      <p:grpSpPr>
        <a:xfrm>
          <a:off x="0" y="0"/>
          <a:ext cx="0" cy="0"/>
          <a:chOff x="0" y="0"/>
          <a:chExt cx="0" cy="0"/>
        </a:xfrm>
      </p:grpSpPr>
      <p:sp>
        <p:nvSpPr>
          <p:cNvPr id="344" name="Google Shape;344;p58"/>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7</a:t>
            </a:r>
            <a:endParaRPr sz="1200">
              <a:latin typeface="Lato"/>
              <a:ea typeface="Lato"/>
              <a:cs typeface="Lato"/>
              <a:sym typeface="Lato"/>
            </a:endParaRPr>
          </a:p>
        </p:txBody>
      </p:sp>
      <p:pic>
        <p:nvPicPr>
          <p:cNvPr id="345" name="Google Shape;345;p58"/>
          <p:cNvPicPr preferRelativeResize="0"/>
          <p:nvPr/>
        </p:nvPicPr>
        <p:blipFill>
          <a:blip r:embed="rId3">
            <a:alphaModFix/>
          </a:blip>
          <a:stretch>
            <a:fillRect/>
          </a:stretch>
        </p:blipFill>
        <p:spPr>
          <a:xfrm>
            <a:off x="2397000" y="152400"/>
            <a:ext cx="4260448" cy="48386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49" name="Shape 349"/>
        <p:cNvGrpSpPr/>
        <p:nvPr/>
      </p:nvGrpSpPr>
      <p:grpSpPr>
        <a:xfrm>
          <a:off x="0" y="0"/>
          <a:ext cx="0" cy="0"/>
          <a:chOff x="0" y="0"/>
          <a:chExt cx="0" cy="0"/>
        </a:xfrm>
      </p:grpSpPr>
      <p:pic>
        <p:nvPicPr>
          <p:cNvPr id="350" name="Google Shape;350;p59"/>
          <p:cNvPicPr preferRelativeResize="0"/>
          <p:nvPr/>
        </p:nvPicPr>
        <p:blipFill>
          <a:blip r:embed="rId3">
            <a:alphaModFix/>
          </a:blip>
          <a:stretch>
            <a:fillRect/>
          </a:stretch>
        </p:blipFill>
        <p:spPr>
          <a:xfrm>
            <a:off x="55425" y="31175"/>
            <a:ext cx="9033152" cy="50811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54" name="Shape 354"/>
        <p:cNvGrpSpPr/>
        <p:nvPr/>
      </p:nvGrpSpPr>
      <p:grpSpPr>
        <a:xfrm>
          <a:off x="0" y="0"/>
          <a:ext cx="0" cy="0"/>
          <a:chOff x="0" y="0"/>
          <a:chExt cx="0" cy="0"/>
        </a:xfrm>
      </p:grpSpPr>
      <p:sp>
        <p:nvSpPr>
          <p:cNvPr id="355" name="Google Shape;355;p60"/>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9</a:t>
            </a:r>
            <a:endParaRPr sz="1200">
              <a:latin typeface="Lato"/>
              <a:ea typeface="Lato"/>
              <a:cs typeface="Lato"/>
              <a:sym typeface="Lato"/>
            </a:endParaRPr>
          </a:p>
        </p:txBody>
      </p:sp>
      <p:pic>
        <p:nvPicPr>
          <p:cNvPr id="356" name="Google Shape;356;p60"/>
          <p:cNvPicPr preferRelativeResize="0"/>
          <p:nvPr/>
        </p:nvPicPr>
        <p:blipFill>
          <a:blip r:embed="rId3">
            <a:alphaModFix/>
          </a:blip>
          <a:stretch>
            <a:fillRect/>
          </a:stretch>
        </p:blipFill>
        <p:spPr>
          <a:xfrm>
            <a:off x="152400" y="152400"/>
            <a:ext cx="8839199" cy="427871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60" name="Shape 360"/>
        <p:cNvGrpSpPr/>
        <p:nvPr/>
      </p:nvGrpSpPr>
      <p:grpSpPr>
        <a:xfrm>
          <a:off x="0" y="0"/>
          <a:ext cx="0" cy="0"/>
          <a:chOff x="0" y="0"/>
          <a:chExt cx="0" cy="0"/>
        </a:xfrm>
      </p:grpSpPr>
      <p:sp>
        <p:nvSpPr>
          <p:cNvPr id="361" name="Google Shape;361;p61"/>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10</a:t>
            </a:r>
            <a:endParaRPr sz="1200">
              <a:latin typeface="Lato"/>
              <a:ea typeface="Lato"/>
              <a:cs typeface="Lato"/>
              <a:sym typeface="Lato"/>
            </a:endParaRPr>
          </a:p>
        </p:txBody>
      </p:sp>
      <p:pic>
        <p:nvPicPr>
          <p:cNvPr id="362" name="Google Shape;362;p61"/>
          <p:cNvPicPr preferRelativeResize="0"/>
          <p:nvPr/>
        </p:nvPicPr>
        <p:blipFill>
          <a:blip r:embed="rId3">
            <a:alphaModFix/>
          </a:blip>
          <a:stretch>
            <a:fillRect/>
          </a:stretch>
        </p:blipFill>
        <p:spPr>
          <a:xfrm>
            <a:off x="2578325" y="152400"/>
            <a:ext cx="3987348"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152400" y="242038"/>
            <a:ext cx="8839199" cy="4659423"/>
          </a:xfrm>
          <a:prstGeom prst="rect">
            <a:avLst/>
          </a:prstGeom>
          <a:noFill/>
          <a:ln>
            <a:noFill/>
          </a:ln>
        </p:spPr>
      </p:pic>
      <p:sp>
        <p:nvSpPr>
          <p:cNvPr id="95" name="Google Shape;95;p17"/>
          <p:cNvSpPr/>
          <p:nvPr/>
        </p:nvSpPr>
        <p:spPr>
          <a:xfrm rot="-817085">
            <a:off x="2821658" y="1254040"/>
            <a:ext cx="568276" cy="235241"/>
          </a:xfrm>
          <a:prstGeom prst="right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txBox="1"/>
          <p:nvPr/>
        </p:nvSpPr>
        <p:spPr>
          <a:xfrm>
            <a:off x="1900650" y="1626325"/>
            <a:ext cx="15090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ato"/>
                <a:ea typeface="Lato"/>
                <a:cs typeface="Lato"/>
                <a:sym typeface="Lato"/>
              </a:rPr>
              <a:t>Mediterranean Sea</a:t>
            </a:r>
            <a:endParaRPr sz="1200">
              <a:latin typeface="Lato"/>
              <a:ea typeface="Lato"/>
              <a:cs typeface="Lato"/>
              <a:sym typeface="Lato"/>
            </a:endParaRPr>
          </a:p>
        </p:txBody>
      </p:sp>
      <p:sp>
        <p:nvSpPr>
          <p:cNvPr id="97" name="Google Shape;97;p17"/>
          <p:cNvSpPr/>
          <p:nvPr/>
        </p:nvSpPr>
        <p:spPr>
          <a:xfrm rot="-5845138">
            <a:off x="930613" y="1218871"/>
            <a:ext cx="834083" cy="305577"/>
          </a:xfrm>
          <a:prstGeom prst="leftArrow">
            <a:avLst>
              <a:gd fmla="val 45789" name="adj1"/>
              <a:gd fmla="val 54157" name="adj2"/>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66" name="Shape 366"/>
        <p:cNvGrpSpPr/>
        <p:nvPr/>
      </p:nvGrpSpPr>
      <p:grpSpPr>
        <a:xfrm>
          <a:off x="0" y="0"/>
          <a:ext cx="0" cy="0"/>
          <a:chOff x="0" y="0"/>
          <a:chExt cx="0" cy="0"/>
        </a:xfrm>
      </p:grpSpPr>
      <p:sp>
        <p:nvSpPr>
          <p:cNvPr id="367" name="Google Shape;367;p62"/>
          <p:cNvSpPr txBox="1"/>
          <p:nvPr/>
        </p:nvSpPr>
        <p:spPr>
          <a:xfrm>
            <a:off x="8143025" y="4660350"/>
            <a:ext cx="825600" cy="342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Lato"/>
                <a:ea typeface="Lato"/>
                <a:cs typeface="Lato"/>
                <a:sym typeface="Lato"/>
              </a:rPr>
              <a:t>Bio 11</a:t>
            </a:r>
            <a:endParaRPr sz="1200">
              <a:latin typeface="Lato"/>
              <a:ea typeface="Lato"/>
              <a:cs typeface="Lato"/>
              <a:sym typeface="Lato"/>
            </a:endParaRPr>
          </a:p>
        </p:txBody>
      </p:sp>
      <p:pic>
        <p:nvPicPr>
          <p:cNvPr id="368" name="Google Shape;368;p62"/>
          <p:cNvPicPr preferRelativeResize="0"/>
          <p:nvPr/>
        </p:nvPicPr>
        <p:blipFill>
          <a:blip r:embed="rId3">
            <a:alphaModFix/>
          </a:blip>
          <a:stretch>
            <a:fillRect/>
          </a:stretch>
        </p:blipFill>
        <p:spPr>
          <a:xfrm>
            <a:off x="2140525" y="360225"/>
            <a:ext cx="5070775" cy="3198700"/>
          </a:xfrm>
          <a:prstGeom prst="rect">
            <a:avLst/>
          </a:prstGeom>
          <a:noFill/>
          <a:ln>
            <a:noFill/>
          </a:ln>
        </p:spPr>
      </p:pic>
      <p:sp>
        <p:nvSpPr>
          <p:cNvPr id="369" name="Google Shape;369;p62"/>
          <p:cNvSpPr txBox="1"/>
          <p:nvPr/>
        </p:nvSpPr>
        <p:spPr>
          <a:xfrm>
            <a:off x="2140525" y="3771900"/>
            <a:ext cx="5143500" cy="831300"/>
          </a:xfrm>
          <a:prstGeom prst="rect">
            <a:avLst/>
          </a:prstGeom>
          <a:solidFill>
            <a:srgbClr val="EFEFE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Lato"/>
                <a:ea typeface="Lato"/>
                <a:cs typeface="Lato"/>
                <a:sym typeface="Lato"/>
              </a:rPr>
              <a:t>From the President of the United States of America</a:t>
            </a:r>
            <a:endParaRPr i="1">
              <a:latin typeface="Lato"/>
              <a:ea typeface="Lato"/>
              <a:cs typeface="Lato"/>
              <a:sym typeface="Lato"/>
            </a:endParaRPr>
          </a:p>
          <a:p>
            <a:pPr indent="0" lvl="0" marL="0" rtl="0" algn="ctr">
              <a:spcBef>
                <a:spcPts val="0"/>
              </a:spcBef>
              <a:spcAft>
                <a:spcPts val="0"/>
              </a:spcAft>
              <a:buNone/>
            </a:pPr>
            <a:r>
              <a:rPr i="1" lang="en">
                <a:latin typeface="Lato"/>
                <a:ea typeface="Lato"/>
                <a:cs typeface="Lato"/>
                <a:sym typeface="Lato"/>
              </a:rPr>
              <a:t>To His Excellency Said Abd el Kader</a:t>
            </a:r>
            <a:endParaRPr i="1">
              <a:latin typeface="Lato"/>
              <a:ea typeface="Lato"/>
              <a:cs typeface="Lato"/>
              <a:sym typeface="Lato"/>
            </a:endParaRPr>
          </a:p>
          <a:p>
            <a:pPr indent="0" lvl="0" marL="0" rtl="0" algn="ctr">
              <a:spcBef>
                <a:spcPts val="0"/>
              </a:spcBef>
              <a:spcAft>
                <a:spcPts val="0"/>
              </a:spcAft>
              <a:buNone/>
            </a:pPr>
            <a:r>
              <a:rPr i="1" lang="en">
                <a:latin typeface="Lato"/>
                <a:ea typeface="Lato"/>
                <a:cs typeface="Lato"/>
                <a:sym typeface="Lato"/>
              </a:rPr>
              <a:t>1860</a:t>
            </a:r>
            <a:endParaRPr i="1">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373" name="Shape 373"/>
        <p:cNvGrpSpPr/>
        <p:nvPr/>
      </p:nvGrpSpPr>
      <p:grpSpPr>
        <a:xfrm>
          <a:off x="0" y="0"/>
          <a:ext cx="0" cy="0"/>
          <a:chOff x="0" y="0"/>
          <a:chExt cx="0" cy="0"/>
        </a:xfrm>
      </p:grpSpPr>
      <p:pic>
        <p:nvPicPr>
          <p:cNvPr id="374" name="Google Shape;374;p63"/>
          <p:cNvPicPr preferRelativeResize="0"/>
          <p:nvPr/>
        </p:nvPicPr>
        <p:blipFill>
          <a:blip r:embed="rId3">
            <a:alphaModFix/>
          </a:blip>
          <a:stretch>
            <a:fillRect/>
          </a:stretch>
        </p:blipFill>
        <p:spPr>
          <a:xfrm>
            <a:off x="5088075" y="152400"/>
            <a:ext cx="3776042" cy="4838699"/>
          </a:xfrm>
          <a:prstGeom prst="rect">
            <a:avLst/>
          </a:prstGeom>
          <a:noFill/>
          <a:ln>
            <a:noFill/>
          </a:ln>
        </p:spPr>
      </p:pic>
      <p:sp>
        <p:nvSpPr>
          <p:cNvPr id="375" name="Google Shape;375;p63"/>
          <p:cNvSpPr txBox="1"/>
          <p:nvPr/>
        </p:nvSpPr>
        <p:spPr>
          <a:xfrm>
            <a:off x="207825" y="734775"/>
            <a:ext cx="4593000" cy="22089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Lato"/>
                <a:ea typeface="Lato"/>
                <a:cs typeface="Lato"/>
                <a:sym typeface="Lato"/>
              </a:rPr>
              <a:t>“The nobility of his character, no less than the brilliancy of his exploits in the field, long ago won for him the admiration of the world… Abd-El-Kader deserves to be ranked among the few great men of the century.”</a:t>
            </a:r>
            <a:endParaRPr sz="18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r">
              <a:spcBef>
                <a:spcPts val="0"/>
              </a:spcBef>
              <a:spcAft>
                <a:spcPts val="0"/>
              </a:spcAft>
              <a:buNone/>
            </a:pPr>
            <a:r>
              <a:rPr i="1" lang="en">
                <a:latin typeface="Lato"/>
                <a:ea typeface="Lato"/>
                <a:cs typeface="Lato"/>
                <a:sym typeface="Lato"/>
              </a:rPr>
              <a:t>New York Times</a:t>
            </a:r>
            <a:r>
              <a:rPr lang="en">
                <a:latin typeface="Lato"/>
                <a:ea typeface="Lato"/>
                <a:cs typeface="Lato"/>
                <a:sym typeface="Lato"/>
              </a:rPr>
              <a:t>, February 25, 1873</a:t>
            </a:r>
            <a:endParaRPr>
              <a:latin typeface="Lato"/>
              <a:ea typeface="Lato"/>
              <a:cs typeface="Lato"/>
              <a:sym typeface="Lato"/>
            </a:endParaRPr>
          </a:p>
        </p:txBody>
      </p:sp>
      <p:sp>
        <p:nvSpPr>
          <p:cNvPr id="376" name="Google Shape;376;p63"/>
          <p:cNvSpPr txBox="1"/>
          <p:nvPr/>
        </p:nvSpPr>
        <p:spPr>
          <a:xfrm>
            <a:off x="72725" y="3865425"/>
            <a:ext cx="163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Lato"/>
                <a:ea typeface="Lato"/>
                <a:cs typeface="Lato"/>
                <a:sym typeface="Lato"/>
              </a:rPr>
              <a:t>1808-1883</a:t>
            </a:r>
            <a:endParaRPr b="1" sz="1600">
              <a:latin typeface="Lato"/>
              <a:ea typeface="Lato"/>
              <a:cs typeface="Lato"/>
              <a:sym typeface="Lato"/>
            </a:endParaRPr>
          </a:p>
        </p:txBody>
      </p:sp>
      <p:sp>
        <p:nvSpPr>
          <p:cNvPr id="377" name="Google Shape;377;p63"/>
          <p:cNvSpPr txBox="1"/>
          <p:nvPr/>
        </p:nvSpPr>
        <p:spPr>
          <a:xfrm>
            <a:off x="8052950" y="4590900"/>
            <a:ext cx="811200" cy="369300"/>
          </a:xfrm>
          <a:prstGeom prst="rect">
            <a:avLst/>
          </a:prstGeom>
          <a:solidFill>
            <a:srgbClr val="674EA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FEFEF"/>
                </a:solidFill>
                <a:latin typeface="Lato"/>
                <a:ea typeface="Lato"/>
                <a:cs typeface="Lato"/>
                <a:sym typeface="Lato"/>
              </a:rPr>
              <a:t>Bio 12</a:t>
            </a:r>
            <a:endParaRPr sz="1200">
              <a:solidFill>
                <a:srgbClr val="EFEFEF"/>
              </a:solidFill>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81" name="Shape 381"/>
        <p:cNvGrpSpPr/>
        <p:nvPr/>
      </p:nvGrpSpPr>
      <p:grpSpPr>
        <a:xfrm>
          <a:off x="0" y="0"/>
          <a:ext cx="0" cy="0"/>
          <a:chOff x="0" y="0"/>
          <a:chExt cx="0" cy="0"/>
        </a:xfrm>
      </p:grpSpPr>
      <p:sp>
        <p:nvSpPr>
          <p:cNvPr id="382" name="Google Shape;382;p64"/>
          <p:cNvSpPr txBox="1"/>
          <p:nvPr/>
        </p:nvSpPr>
        <p:spPr>
          <a:xfrm>
            <a:off x="8143025" y="4660350"/>
            <a:ext cx="785100" cy="20100"/>
          </a:xfrm>
          <a:prstGeom prst="rect">
            <a:avLst/>
          </a:prstGeom>
          <a:solidFill>
            <a:srgbClr val="674EA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Lato"/>
              <a:ea typeface="Lato"/>
              <a:cs typeface="Lato"/>
              <a:sym typeface="Lato"/>
            </a:endParaRPr>
          </a:p>
        </p:txBody>
      </p:sp>
      <p:pic>
        <p:nvPicPr>
          <p:cNvPr id="383" name="Google Shape;383;p64"/>
          <p:cNvPicPr preferRelativeResize="0"/>
          <p:nvPr/>
        </p:nvPicPr>
        <p:blipFill>
          <a:blip r:embed="rId3">
            <a:alphaModFix/>
          </a:blip>
          <a:stretch>
            <a:fillRect/>
          </a:stretch>
        </p:blipFill>
        <p:spPr>
          <a:xfrm>
            <a:off x="3916950" y="152400"/>
            <a:ext cx="4564342" cy="4838701"/>
          </a:xfrm>
          <a:prstGeom prst="rect">
            <a:avLst/>
          </a:prstGeom>
          <a:noFill/>
          <a:ln>
            <a:noFill/>
          </a:ln>
        </p:spPr>
      </p:pic>
      <p:sp>
        <p:nvSpPr>
          <p:cNvPr id="384" name="Google Shape;384;p64"/>
          <p:cNvSpPr txBox="1"/>
          <p:nvPr/>
        </p:nvSpPr>
        <p:spPr>
          <a:xfrm>
            <a:off x="281825" y="2618500"/>
            <a:ext cx="3472500" cy="23724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Lato"/>
                <a:ea typeface="Lato"/>
                <a:cs typeface="Lato"/>
                <a:sym typeface="Lato"/>
              </a:rPr>
              <a:t>Stop &amp; Reflect #2</a:t>
            </a:r>
            <a:endParaRPr sz="1900">
              <a:latin typeface="Lato"/>
              <a:ea typeface="Lato"/>
              <a:cs typeface="Lato"/>
              <a:sym typeface="Lato"/>
            </a:endParaRPr>
          </a:p>
          <a:p>
            <a:pPr indent="0" lvl="0" marL="0" rtl="0" algn="l">
              <a:spcBef>
                <a:spcPts val="0"/>
              </a:spcBef>
              <a:spcAft>
                <a:spcPts val="0"/>
              </a:spcAft>
              <a:buNone/>
            </a:pPr>
            <a:r>
              <a:t/>
            </a:r>
            <a:endParaRPr sz="1900">
              <a:latin typeface="Lato"/>
              <a:ea typeface="Lato"/>
              <a:cs typeface="Lato"/>
              <a:sym typeface="Lato"/>
            </a:endParaRPr>
          </a:p>
          <a:p>
            <a:pPr indent="0" lvl="0" marL="0" rtl="0" algn="l">
              <a:spcBef>
                <a:spcPts val="0"/>
              </a:spcBef>
              <a:spcAft>
                <a:spcPts val="0"/>
              </a:spcAft>
              <a:buNone/>
            </a:pPr>
            <a:r>
              <a:rPr lang="en" sz="1900"/>
              <a:t>What special qualities must Abd el-Kader have had to make him such a respected leader, even with no formal training in warfare?</a:t>
            </a:r>
            <a:endParaRPr sz="2700">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388" name="Shape 388"/>
        <p:cNvGrpSpPr/>
        <p:nvPr/>
      </p:nvGrpSpPr>
      <p:grpSpPr>
        <a:xfrm>
          <a:off x="0" y="0"/>
          <a:ext cx="0" cy="0"/>
          <a:chOff x="0" y="0"/>
          <a:chExt cx="0" cy="0"/>
        </a:xfrm>
      </p:grpSpPr>
      <p:pic>
        <p:nvPicPr>
          <p:cNvPr id="389" name="Google Shape;389;p65"/>
          <p:cNvPicPr preferRelativeResize="0"/>
          <p:nvPr/>
        </p:nvPicPr>
        <p:blipFill>
          <a:blip r:embed="rId3">
            <a:alphaModFix/>
          </a:blip>
          <a:stretch>
            <a:fillRect/>
          </a:stretch>
        </p:blipFill>
        <p:spPr>
          <a:xfrm>
            <a:off x="239563" y="152400"/>
            <a:ext cx="866487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4572000" y="74025"/>
            <a:ext cx="4260448" cy="4838699"/>
          </a:xfrm>
          <a:prstGeom prst="rect">
            <a:avLst/>
          </a:prstGeom>
          <a:noFill/>
          <a:ln>
            <a:noFill/>
          </a:ln>
        </p:spPr>
      </p:pic>
      <p:sp>
        <p:nvSpPr>
          <p:cNvPr id="103" name="Google Shape;103;p18"/>
          <p:cNvSpPr txBox="1"/>
          <p:nvPr/>
        </p:nvSpPr>
        <p:spPr>
          <a:xfrm>
            <a:off x="529050" y="1283425"/>
            <a:ext cx="3644400" cy="921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latin typeface="Lato"/>
                <a:ea typeface="Lato"/>
                <a:cs typeface="Lato"/>
                <a:sym typeface="Lato"/>
              </a:rPr>
              <a:t>    1808 - 1883</a:t>
            </a:r>
            <a:endParaRPr sz="38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07" name="Shape 107"/>
        <p:cNvGrpSpPr/>
        <p:nvPr/>
      </p:nvGrpSpPr>
      <p:grpSpPr>
        <a:xfrm>
          <a:off x="0" y="0"/>
          <a:ext cx="0" cy="0"/>
          <a:chOff x="0" y="0"/>
          <a:chExt cx="0" cy="0"/>
        </a:xfrm>
      </p:grpSpPr>
      <p:sp>
        <p:nvSpPr>
          <p:cNvPr id="108" name="Google Shape;108;p19"/>
          <p:cNvSpPr txBox="1"/>
          <p:nvPr/>
        </p:nvSpPr>
        <p:spPr>
          <a:xfrm flipH="1" rot="549">
            <a:off x="1163650" y="366075"/>
            <a:ext cx="1877400" cy="488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    1808 - 1883</a:t>
            </a:r>
            <a:endParaRPr sz="2000">
              <a:latin typeface="Lato"/>
              <a:ea typeface="Lato"/>
              <a:cs typeface="Lato"/>
              <a:sym typeface="Lato"/>
            </a:endParaRPr>
          </a:p>
        </p:txBody>
      </p:sp>
      <p:pic>
        <p:nvPicPr>
          <p:cNvPr id="109" name="Google Shape;109;p19"/>
          <p:cNvPicPr preferRelativeResize="0"/>
          <p:nvPr/>
        </p:nvPicPr>
        <p:blipFill>
          <a:blip r:embed="rId3">
            <a:alphaModFix/>
          </a:blip>
          <a:stretch>
            <a:fillRect/>
          </a:stretch>
        </p:blipFill>
        <p:spPr>
          <a:xfrm>
            <a:off x="5309400" y="1059550"/>
            <a:ext cx="3044099" cy="3677100"/>
          </a:xfrm>
          <a:prstGeom prst="rect">
            <a:avLst/>
          </a:prstGeom>
          <a:noFill/>
          <a:ln>
            <a:noFill/>
          </a:ln>
        </p:spPr>
      </p:pic>
      <p:sp>
        <p:nvSpPr>
          <p:cNvPr id="110" name="Google Shape;110;p19"/>
          <p:cNvSpPr txBox="1"/>
          <p:nvPr/>
        </p:nvSpPr>
        <p:spPr>
          <a:xfrm>
            <a:off x="5284300" y="234650"/>
            <a:ext cx="3153900" cy="685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ato"/>
                <a:ea typeface="Lato"/>
                <a:cs typeface="Lato"/>
                <a:sym typeface="Lato"/>
              </a:rPr>
              <a:t>1809 - 1865  </a:t>
            </a:r>
            <a:r>
              <a:rPr lang="en">
                <a:latin typeface="Lato"/>
                <a:ea typeface="Lato"/>
                <a:cs typeface="Lato"/>
                <a:sym typeface="Lato"/>
              </a:rPr>
              <a:t>(assassinated)</a:t>
            </a:r>
            <a:endParaRPr>
              <a:latin typeface="Lato"/>
              <a:ea typeface="Lato"/>
              <a:cs typeface="Lato"/>
              <a:sym typeface="Lato"/>
            </a:endParaRPr>
          </a:p>
          <a:p>
            <a:pPr indent="0" lvl="0" marL="0" rtl="0" algn="l">
              <a:spcBef>
                <a:spcPts val="0"/>
              </a:spcBef>
              <a:spcAft>
                <a:spcPts val="0"/>
              </a:spcAft>
              <a:buNone/>
            </a:pPr>
            <a:r>
              <a:rPr lang="en" sz="1700">
                <a:latin typeface="Lato"/>
                <a:ea typeface="Lato"/>
                <a:cs typeface="Lato"/>
                <a:sym typeface="Lato"/>
              </a:rPr>
              <a:t>American Civil War: 1861-65</a:t>
            </a:r>
            <a:endParaRPr sz="1700">
              <a:latin typeface="Lato"/>
              <a:ea typeface="Lato"/>
              <a:cs typeface="Lato"/>
              <a:sym typeface="Lato"/>
            </a:endParaRPr>
          </a:p>
        </p:txBody>
      </p:sp>
      <p:pic>
        <p:nvPicPr>
          <p:cNvPr id="111" name="Google Shape;111;p19"/>
          <p:cNvPicPr preferRelativeResize="0"/>
          <p:nvPr/>
        </p:nvPicPr>
        <p:blipFill>
          <a:blip r:embed="rId4">
            <a:alphaModFix/>
          </a:blip>
          <a:stretch>
            <a:fillRect/>
          </a:stretch>
        </p:blipFill>
        <p:spPr>
          <a:xfrm>
            <a:off x="958900" y="1059525"/>
            <a:ext cx="3001974" cy="3677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15" name="Shape 115"/>
        <p:cNvGrpSpPr/>
        <p:nvPr/>
      </p:nvGrpSpPr>
      <p:grpSpPr>
        <a:xfrm>
          <a:off x="0" y="0"/>
          <a:ext cx="0" cy="0"/>
          <a:chOff x="0" y="0"/>
          <a:chExt cx="0" cy="0"/>
        </a:xfrm>
      </p:grpSpPr>
      <p:sp>
        <p:nvSpPr>
          <p:cNvPr id="116" name="Google Shape;116;p20"/>
          <p:cNvSpPr txBox="1"/>
          <p:nvPr/>
        </p:nvSpPr>
        <p:spPr>
          <a:xfrm>
            <a:off x="290950" y="405250"/>
            <a:ext cx="8655600" cy="45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Lato"/>
                <a:ea typeface="Lato"/>
                <a:cs typeface="Lato"/>
                <a:sym typeface="Lato"/>
              </a:rPr>
              <a:t>Which of these events took place during Abd el-Kader’s lifetime (1808-1883)?</a:t>
            </a:r>
            <a:endParaRPr sz="2800">
              <a:solidFill>
                <a:srgbClr val="FFFFFF"/>
              </a:solidFill>
              <a:latin typeface="Lato"/>
              <a:ea typeface="Lato"/>
              <a:cs typeface="Lato"/>
              <a:sym typeface="Lato"/>
            </a:endParaRPr>
          </a:p>
          <a:p>
            <a:pPr indent="0" lvl="0" marL="0" rtl="0" algn="l">
              <a:spcBef>
                <a:spcPts val="0"/>
              </a:spcBef>
              <a:spcAft>
                <a:spcPts val="0"/>
              </a:spcAft>
              <a:buNone/>
            </a:pPr>
            <a:r>
              <a:t/>
            </a:r>
            <a:endParaRPr sz="20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Tobacco farmer John Rolfe marries Pocohontas</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James Madison becomes 4th president</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The Oregon Trail</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Baseball rules defined for the first time</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600">
                <a:solidFill>
                  <a:srgbClr val="FFFFFF"/>
                </a:solidFill>
                <a:latin typeface="Lato"/>
                <a:ea typeface="Lato"/>
                <a:cs typeface="Lato"/>
                <a:sym typeface="Lato"/>
              </a:rPr>
              <a:t>Iowa becomes the 29th state</a:t>
            </a:r>
            <a:endParaRPr sz="2600">
              <a:solidFill>
                <a:srgbClr val="FFFFFF"/>
              </a:solidFill>
              <a:latin typeface="Lato"/>
              <a:ea typeface="Lato"/>
              <a:cs typeface="Lato"/>
              <a:sym typeface="Lato"/>
            </a:endParaRPr>
          </a:p>
          <a:p>
            <a:pPr indent="-393700" lvl="0" marL="914400" rtl="0" algn="l">
              <a:spcBef>
                <a:spcPts val="0"/>
              </a:spcBef>
              <a:spcAft>
                <a:spcPts val="0"/>
              </a:spcAft>
              <a:buClr>
                <a:srgbClr val="FFFFFF"/>
              </a:buClr>
              <a:buSzPts val="2600"/>
              <a:buFont typeface="Lato"/>
              <a:buAutoNum type="arabicPeriod"/>
            </a:pPr>
            <a:r>
              <a:rPr lang="en" sz="2800">
                <a:solidFill>
                  <a:schemeClr val="dk1"/>
                </a:solidFill>
                <a:latin typeface="Lato"/>
                <a:ea typeface="Lato"/>
                <a:cs typeface="Lato"/>
                <a:sym typeface="Lato"/>
              </a:rPr>
              <a:t>California Gold Rush begins</a:t>
            </a:r>
            <a:endParaRPr sz="2800">
              <a:solidFill>
                <a:schemeClr val="dk1"/>
              </a:solidFill>
              <a:latin typeface="Lato"/>
              <a:ea typeface="Lato"/>
              <a:cs typeface="Lato"/>
              <a:sym typeface="Lato"/>
            </a:endParaRPr>
          </a:p>
          <a:p>
            <a:pPr indent="0" lvl="0" marL="914400" rtl="0" algn="l">
              <a:spcBef>
                <a:spcPts val="0"/>
              </a:spcBef>
              <a:spcAft>
                <a:spcPts val="0"/>
              </a:spcAft>
              <a:buNone/>
            </a:pPr>
            <a:r>
              <a:t/>
            </a:r>
            <a:endParaRPr sz="2600">
              <a:solidFill>
                <a:srgbClr val="FFFFFF"/>
              </a:solidFill>
              <a:latin typeface="Lato"/>
              <a:ea typeface="Lato"/>
              <a:cs typeface="Lato"/>
              <a:sym typeface="Lato"/>
            </a:endParaRPr>
          </a:p>
          <a:p>
            <a:pPr indent="0" lvl="0" marL="0" rtl="0" algn="l">
              <a:spcBef>
                <a:spcPts val="0"/>
              </a:spcBef>
              <a:spcAft>
                <a:spcPts val="0"/>
              </a:spcAft>
              <a:buNone/>
            </a:pPr>
            <a:r>
              <a:t/>
            </a:r>
            <a:endParaRPr sz="2600">
              <a:solidFill>
                <a:srgbClr val="FFFFFF"/>
              </a:solidFill>
              <a:latin typeface="Lato"/>
              <a:ea typeface="Lato"/>
              <a:cs typeface="Lato"/>
              <a:sym typeface="Lato"/>
            </a:endParaRPr>
          </a:p>
          <a:p>
            <a:pPr indent="0" lvl="0" marL="914400" rtl="0" algn="l">
              <a:spcBef>
                <a:spcPts val="0"/>
              </a:spcBef>
              <a:spcAft>
                <a:spcPts val="0"/>
              </a:spcAft>
              <a:buNone/>
            </a:pPr>
            <a:r>
              <a:t/>
            </a:r>
            <a:endParaRPr sz="2800">
              <a:solidFill>
                <a:srgbClr val="FFFFFF"/>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20" name="Shape 120"/>
        <p:cNvGrpSpPr/>
        <p:nvPr/>
      </p:nvGrpSpPr>
      <p:grpSpPr>
        <a:xfrm>
          <a:off x="0" y="0"/>
          <a:ext cx="0" cy="0"/>
          <a:chOff x="0" y="0"/>
          <a:chExt cx="0" cy="0"/>
        </a:xfrm>
      </p:grpSpPr>
      <p:sp>
        <p:nvSpPr>
          <p:cNvPr id="121" name="Google Shape;121;p21"/>
          <p:cNvSpPr txBox="1"/>
          <p:nvPr/>
        </p:nvSpPr>
        <p:spPr>
          <a:xfrm>
            <a:off x="382100" y="431075"/>
            <a:ext cx="8415600" cy="44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2" name="Google Shape;122;p21"/>
          <p:cNvSpPr txBox="1"/>
          <p:nvPr/>
        </p:nvSpPr>
        <p:spPr>
          <a:xfrm>
            <a:off x="293925" y="140925"/>
            <a:ext cx="8650800" cy="48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Lato"/>
                <a:ea typeface="Lato"/>
                <a:cs typeface="Lato"/>
                <a:sym typeface="Lato"/>
              </a:rPr>
              <a:t>Which of these events took place during Abd el-Kader’s lifetime (1808-1883)?</a:t>
            </a:r>
            <a:endParaRPr sz="2800">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7.   George Washington dies</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8. Abraham Lincoln becomes the 16th president</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9. Beginning of the U.S. Civil War</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10. Abraham Lincoln assassinated</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11. First baseball World Series</a:t>
            </a:r>
            <a:endParaRPr sz="2800">
              <a:solidFill>
                <a:schemeClr val="dk1"/>
              </a:solidFill>
              <a:latin typeface="Lato"/>
              <a:ea typeface="Lato"/>
              <a:cs typeface="Lato"/>
              <a:sym typeface="Lato"/>
            </a:endParaRPr>
          </a:p>
          <a:p>
            <a:pPr indent="0" lvl="0" marL="457200" rtl="0" algn="l">
              <a:spcBef>
                <a:spcPts val="0"/>
              </a:spcBef>
              <a:spcAft>
                <a:spcPts val="0"/>
              </a:spcAft>
              <a:buNone/>
            </a:pPr>
            <a:r>
              <a:rPr lang="en" sz="2800">
                <a:solidFill>
                  <a:schemeClr val="dk1"/>
                </a:solidFill>
                <a:latin typeface="Lato"/>
                <a:ea typeface="Lato"/>
                <a:cs typeface="Lato"/>
                <a:sym typeface="Lato"/>
              </a:rPr>
              <a:t>12. Yellowstone National Park established</a:t>
            </a:r>
            <a:endParaRPr sz="2800">
              <a:solidFill>
                <a:schemeClr val="dk1"/>
              </a:solidFill>
              <a:latin typeface="Lato"/>
              <a:ea typeface="Lato"/>
              <a:cs typeface="Lato"/>
              <a:sym typeface="Lato"/>
            </a:endParaRPr>
          </a:p>
          <a:p>
            <a:pPr indent="0" lvl="0" marL="457200" rtl="0" algn="l">
              <a:spcBef>
                <a:spcPts val="0"/>
              </a:spcBef>
              <a:spcAft>
                <a:spcPts val="0"/>
              </a:spcAft>
              <a:buNone/>
            </a:pPr>
            <a:r>
              <a:t/>
            </a:r>
            <a:endParaRPr sz="280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